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 id="2147483817" r:id="rId3"/>
  </p:sldMasterIdLst>
  <p:notesMasterIdLst>
    <p:notesMasterId r:id="rId70"/>
  </p:notesMasterIdLst>
  <p:handoutMasterIdLst>
    <p:handoutMasterId r:id="rId71"/>
  </p:handoutMasterIdLst>
  <p:sldIdLst>
    <p:sldId id="256" r:id="rId4"/>
    <p:sldId id="262" r:id="rId5"/>
    <p:sldId id="257"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7" r:id="rId47"/>
    <p:sldId id="328" r:id="rId48"/>
    <p:sldId id="329" r:id="rId49"/>
    <p:sldId id="330" r:id="rId50"/>
    <p:sldId id="331" r:id="rId51"/>
    <p:sldId id="332" r:id="rId52"/>
    <p:sldId id="333" r:id="rId53"/>
    <p:sldId id="334" r:id="rId54"/>
    <p:sldId id="335" r:id="rId55"/>
    <p:sldId id="336" r:id="rId56"/>
    <p:sldId id="337" r:id="rId57"/>
    <p:sldId id="338" r:id="rId58"/>
    <p:sldId id="339" r:id="rId59"/>
    <p:sldId id="340" r:id="rId60"/>
    <p:sldId id="341" r:id="rId61"/>
    <p:sldId id="342" r:id="rId62"/>
    <p:sldId id="343" r:id="rId63"/>
    <p:sldId id="344" r:id="rId64"/>
    <p:sldId id="345" r:id="rId65"/>
    <p:sldId id="346" r:id="rId66"/>
    <p:sldId id="347" r:id="rId67"/>
    <p:sldId id="348" r:id="rId68"/>
    <p:sldId id="349"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21" autoAdjust="0"/>
  </p:normalViewPr>
  <p:slideViewPr>
    <p:cSldViewPr snapToGrid="0" showGuides="1">
      <p:cViewPr>
        <p:scale>
          <a:sx n="41" d="100"/>
          <a:sy n="41" d="100"/>
        </p:scale>
        <p:origin x="-960" y="-846"/>
      </p:cViewPr>
      <p:guideLst>
        <p:guide orient="horz" pos="2160"/>
        <p:guide pos="3840"/>
      </p:guideLst>
    </p:cSldViewPr>
  </p:slideViewPr>
  <p:notesTextViewPr>
    <p:cViewPr>
      <p:scale>
        <a:sx n="1" d="1"/>
        <a:sy n="1" d="1"/>
      </p:scale>
      <p:origin x="0" y="0"/>
    </p:cViewPr>
  </p:notesTextViewPr>
  <p:sorterViewPr>
    <p:cViewPr>
      <p:scale>
        <a:sx n="49" d="100"/>
        <a:sy n="49" d="100"/>
      </p:scale>
      <p:origin x="0" y="7056"/>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 Type="http://schemas.openxmlformats.org/officeDocument/2006/relationships/slide" Target="slides/slide4.xml"/><Relationship Id="rId71"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presProps" Target="presProps.xml"/><Relationship Id="rId3" Type="http://schemas.openxmlformats.org/officeDocument/2006/relationships/slideMaster" Target="slideMasters/slideMaster2.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1/9/2015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1/9/2015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3228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8891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26749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4" y="357393"/>
            <a:ext cx="2099259"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4"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4"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4"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4"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4"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9"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2" y="357393"/>
            <a:ext cx="2099259"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2"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2"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2"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2"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2"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9"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40" y="357393"/>
            <a:ext cx="2099259"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40" y="1516491"/>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40" y="2533920"/>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40" y="3551349"/>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40" y="4568778"/>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40" y="5586207"/>
            <a:ext cx="2099259"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118368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894774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A1BD9D6C-B21A-4AFF-BD71-9CA00C1F4281}" type="slidenum">
              <a:rPr lang="en-US" smtClean="0"/>
              <a:t>‹#›</a:t>
            </a:fld>
            <a:endParaRPr lang="en-US"/>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31A184-F35B-4AFC-AC27-402630BF31EA}" type="datetimeFigureOut">
              <a:rPr lang="en-US" smtClean="0"/>
              <a:t>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31A184-F35B-4AFC-AC27-402630BF31EA}" type="datetimeFigureOut">
              <a:rPr lang="en-US" smtClean="0"/>
              <a:t>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884874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529665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044569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6423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34550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824326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9717093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 id="2147483731" r:id="rId28"/>
    <p:sldLayoutId id="2147483732" r:id="rId2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3F31A184-F35B-4AFC-AC27-402630BF31EA}" type="datetimeFigureOut">
              <a:rPr lang="en-US" smtClean="0"/>
              <a:t>1/9/2015</a:t>
            </a:fld>
            <a:endParaRPr lang="en-US"/>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A1BD9D6C-B21A-4AFF-BD71-9CA00C1F428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Active_transport" TargetMode="External"/><Relationship Id="rId2" Type="http://schemas.openxmlformats.org/officeDocument/2006/relationships/hyperlink" Target="http://en.wikipedia.org/wiki/Facilitated_diffusion" TargetMode="External"/><Relationship Id="rId1" Type="http://schemas.openxmlformats.org/officeDocument/2006/relationships/slideLayout" Target="../slideLayouts/slideLayout14.xml"/><Relationship Id="rId4" Type="http://schemas.openxmlformats.org/officeDocument/2006/relationships/hyperlink" Target="http://www.sumanasinc.com/webcontent/animations/content/carrier_proteins.htmlhttp:/www.sumanasinc.com/webcontent/animations/content/carrier_protein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_rels/slide6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sz="3200" b="1" dirty="0" smtClean="0"/>
              <a:t>Passive Transport</a:t>
            </a:r>
            <a:endParaRPr lang="en-US" sz="3200" b="1" dirty="0"/>
          </a:p>
        </p:txBody>
      </p:sp>
      <p:sp>
        <p:nvSpPr>
          <p:cNvPr id="128" name="Text Placeholder 127"/>
          <p:cNvSpPr>
            <a:spLocks noGrp="1"/>
          </p:cNvSpPr>
          <p:nvPr>
            <p:ph type="body" sz="quarter" idx="18"/>
          </p:nvPr>
        </p:nvSpPr>
        <p:spPr/>
        <p:txBody>
          <a:bodyPr/>
          <a:lstStyle/>
          <a:p>
            <a:r>
              <a:rPr lang="en-US" sz="3200" b="1" dirty="0" smtClean="0">
                <a:hlinkClick r:id="rId2" action="ppaction://hlinksldjump"/>
              </a:rPr>
              <a:t>10</a:t>
            </a:r>
            <a:endParaRPr lang="en-US" sz="3200" b="1" dirty="0"/>
          </a:p>
        </p:txBody>
      </p:sp>
      <p:sp>
        <p:nvSpPr>
          <p:cNvPr id="133" name="Text Placeholder 132"/>
          <p:cNvSpPr>
            <a:spLocks noGrp="1"/>
          </p:cNvSpPr>
          <p:nvPr>
            <p:ph type="body" sz="quarter" idx="23"/>
          </p:nvPr>
        </p:nvSpPr>
        <p:spPr/>
        <p:txBody>
          <a:bodyPr/>
          <a:lstStyle/>
          <a:p>
            <a:r>
              <a:rPr lang="en-US" sz="3200" b="1" dirty="0" smtClean="0">
                <a:hlinkClick r:id="rId3" action="ppaction://hlinksldjump"/>
              </a:rPr>
              <a:t>20</a:t>
            </a:r>
            <a:endParaRPr lang="en-US" sz="3200" b="1" dirty="0"/>
          </a:p>
        </p:txBody>
      </p:sp>
      <p:sp>
        <p:nvSpPr>
          <p:cNvPr id="138" name="Text Placeholder 137"/>
          <p:cNvSpPr>
            <a:spLocks noGrp="1"/>
          </p:cNvSpPr>
          <p:nvPr>
            <p:ph type="body" sz="quarter" idx="28"/>
          </p:nvPr>
        </p:nvSpPr>
        <p:spPr/>
        <p:txBody>
          <a:bodyPr/>
          <a:lstStyle/>
          <a:p>
            <a:r>
              <a:rPr lang="en-US" sz="3200" b="1" dirty="0" smtClean="0">
                <a:hlinkClick r:id="rId4" action="ppaction://hlinksldjump"/>
              </a:rPr>
              <a:t>30</a:t>
            </a:r>
            <a:endParaRPr lang="en-US" sz="3200" b="1" dirty="0"/>
          </a:p>
        </p:txBody>
      </p:sp>
      <p:sp>
        <p:nvSpPr>
          <p:cNvPr id="143" name="Text Placeholder 142"/>
          <p:cNvSpPr>
            <a:spLocks noGrp="1"/>
          </p:cNvSpPr>
          <p:nvPr>
            <p:ph type="body" sz="quarter" idx="33"/>
          </p:nvPr>
        </p:nvSpPr>
        <p:spPr/>
        <p:txBody>
          <a:bodyPr/>
          <a:lstStyle/>
          <a:p>
            <a:r>
              <a:rPr lang="en-US" sz="3200" b="1" dirty="0" smtClean="0">
                <a:hlinkClick r:id="rId5" action="ppaction://hlinksldjump"/>
              </a:rPr>
              <a:t>40</a:t>
            </a:r>
            <a:endParaRPr lang="en-US" sz="3200" b="1" dirty="0"/>
          </a:p>
        </p:txBody>
      </p:sp>
      <p:sp>
        <p:nvSpPr>
          <p:cNvPr id="148" name="Text Placeholder 147"/>
          <p:cNvSpPr>
            <a:spLocks noGrp="1"/>
          </p:cNvSpPr>
          <p:nvPr>
            <p:ph type="body" sz="quarter" idx="38"/>
          </p:nvPr>
        </p:nvSpPr>
        <p:spPr/>
        <p:txBody>
          <a:bodyPr/>
          <a:lstStyle/>
          <a:p>
            <a:r>
              <a:rPr lang="en-US" sz="3200" b="1" dirty="0" smtClean="0">
                <a:hlinkClick r:id="rId6" action="ppaction://hlinksldjump"/>
              </a:rPr>
              <a:t>50</a:t>
            </a:r>
            <a:endParaRPr lang="en-US" sz="3200" b="1" dirty="0"/>
          </a:p>
        </p:txBody>
      </p:sp>
      <p:sp>
        <p:nvSpPr>
          <p:cNvPr id="64" name="Text Placeholder 63"/>
          <p:cNvSpPr>
            <a:spLocks noGrp="1"/>
          </p:cNvSpPr>
          <p:nvPr>
            <p:ph type="body" sz="quarter" idx="14"/>
          </p:nvPr>
        </p:nvSpPr>
        <p:spPr/>
        <p:txBody>
          <a:bodyPr/>
          <a:lstStyle/>
          <a:p>
            <a:r>
              <a:rPr lang="en-US" sz="3200" b="1" smtClean="0"/>
              <a:t>Active Transport</a:t>
            </a:r>
            <a:endParaRPr lang="en-US" sz="3200" b="1" dirty="0"/>
          </a:p>
        </p:txBody>
      </p:sp>
      <p:sp>
        <p:nvSpPr>
          <p:cNvPr id="129" name="Text Placeholder 128"/>
          <p:cNvSpPr>
            <a:spLocks noGrp="1"/>
          </p:cNvSpPr>
          <p:nvPr>
            <p:ph type="body" sz="quarter" idx="19"/>
          </p:nvPr>
        </p:nvSpPr>
        <p:spPr/>
        <p:txBody>
          <a:bodyPr/>
          <a:lstStyle/>
          <a:p>
            <a:r>
              <a:rPr lang="en-US" sz="3200" b="1" dirty="0" smtClean="0">
                <a:hlinkClick r:id="rId7" action="ppaction://hlinksldjump"/>
              </a:rPr>
              <a:t>10</a:t>
            </a:r>
            <a:endParaRPr lang="en-US" sz="3200" b="1" dirty="0"/>
          </a:p>
        </p:txBody>
      </p:sp>
      <p:sp>
        <p:nvSpPr>
          <p:cNvPr id="134" name="Text Placeholder 133"/>
          <p:cNvSpPr>
            <a:spLocks noGrp="1"/>
          </p:cNvSpPr>
          <p:nvPr>
            <p:ph type="body" sz="quarter" idx="24"/>
          </p:nvPr>
        </p:nvSpPr>
        <p:spPr/>
        <p:txBody>
          <a:bodyPr/>
          <a:lstStyle/>
          <a:p>
            <a:r>
              <a:rPr lang="en-US" sz="3200" b="1" dirty="0" smtClean="0">
                <a:hlinkClick r:id="rId8" action="ppaction://hlinksldjump"/>
              </a:rPr>
              <a:t>20</a:t>
            </a:r>
            <a:endParaRPr lang="en-US" sz="3200" b="1" dirty="0"/>
          </a:p>
        </p:txBody>
      </p:sp>
      <p:sp>
        <p:nvSpPr>
          <p:cNvPr id="139" name="Text Placeholder 138"/>
          <p:cNvSpPr>
            <a:spLocks noGrp="1"/>
          </p:cNvSpPr>
          <p:nvPr>
            <p:ph type="body" sz="quarter" idx="29"/>
          </p:nvPr>
        </p:nvSpPr>
        <p:spPr/>
        <p:txBody>
          <a:bodyPr/>
          <a:lstStyle/>
          <a:p>
            <a:r>
              <a:rPr lang="en-US" sz="3200" b="1" dirty="0" smtClean="0">
                <a:hlinkClick r:id="rId9" action="ppaction://hlinksldjump"/>
              </a:rPr>
              <a:t>30</a:t>
            </a:r>
            <a:endParaRPr lang="en-US" sz="3200" b="1" dirty="0"/>
          </a:p>
        </p:txBody>
      </p:sp>
      <p:sp>
        <p:nvSpPr>
          <p:cNvPr id="144" name="Text Placeholder 143"/>
          <p:cNvSpPr>
            <a:spLocks noGrp="1"/>
          </p:cNvSpPr>
          <p:nvPr>
            <p:ph type="body" sz="quarter" idx="34"/>
          </p:nvPr>
        </p:nvSpPr>
        <p:spPr/>
        <p:txBody>
          <a:bodyPr/>
          <a:lstStyle/>
          <a:p>
            <a:r>
              <a:rPr lang="en-US" sz="3200" b="1" dirty="0" smtClean="0">
                <a:hlinkClick r:id="rId10" action="ppaction://hlinksldjump"/>
              </a:rPr>
              <a:t>40</a:t>
            </a:r>
            <a:endParaRPr lang="en-US" sz="3200" b="1" dirty="0"/>
          </a:p>
        </p:txBody>
      </p:sp>
      <p:sp>
        <p:nvSpPr>
          <p:cNvPr id="149" name="Text Placeholder 148"/>
          <p:cNvSpPr>
            <a:spLocks noGrp="1"/>
          </p:cNvSpPr>
          <p:nvPr>
            <p:ph type="body" sz="quarter" idx="39"/>
          </p:nvPr>
        </p:nvSpPr>
        <p:spPr/>
        <p:txBody>
          <a:bodyPr/>
          <a:lstStyle/>
          <a:p>
            <a:r>
              <a:rPr lang="en-US" sz="3200" b="1" dirty="0" smtClean="0">
                <a:hlinkClick r:id="rId11" action="ppaction://hlinksldjump"/>
              </a:rPr>
              <a:t>50</a:t>
            </a:r>
            <a:endParaRPr lang="en-US" sz="3200" b="1" dirty="0"/>
          </a:p>
        </p:txBody>
      </p:sp>
      <p:sp>
        <p:nvSpPr>
          <p:cNvPr id="65" name="Text Placeholder 64"/>
          <p:cNvSpPr>
            <a:spLocks noGrp="1"/>
          </p:cNvSpPr>
          <p:nvPr>
            <p:ph type="body" sz="quarter" idx="15"/>
          </p:nvPr>
        </p:nvSpPr>
        <p:spPr/>
        <p:txBody>
          <a:bodyPr/>
          <a:lstStyle/>
          <a:p>
            <a:r>
              <a:rPr lang="en-US" sz="3200" b="1" dirty="0" smtClean="0"/>
              <a:t>Cell Transport</a:t>
            </a:r>
            <a:endParaRPr lang="en-US" sz="3200" b="1" dirty="0"/>
          </a:p>
        </p:txBody>
      </p:sp>
      <p:sp>
        <p:nvSpPr>
          <p:cNvPr id="130" name="Text Placeholder 129"/>
          <p:cNvSpPr>
            <a:spLocks noGrp="1"/>
          </p:cNvSpPr>
          <p:nvPr>
            <p:ph type="body" sz="quarter" idx="20"/>
          </p:nvPr>
        </p:nvSpPr>
        <p:spPr/>
        <p:txBody>
          <a:bodyPr/>
          <a:lstStyle/>
          <a:p>
            <a:r>
              <a:rPr lang="en-US" sz="3200" b="1" dirty="0" smtClean="0">
                <a:hlinkClick r:id="rId12" action="ppaction://hlinksldjump"/>
              </a:rPr>
              <a:t>10</a:t>
            </a:r>
            <a:endParaRPr lang="en-US" sz="3200" b="1" dirty="0"/>
          </a:p>
        </p:txBody>
      </p:sp>
      <p:sp>
        <p:nvSpPr>
          <p:cNvPr id="135" name="Text Placeholder 134"/>
          <p:cNvSpPr>
            <a:spLocks noGrp="1"/>
          </p:cNvSpPr>
          <p:nvPr>
            <p:ph type="body" sz="quarter" idx="25"/>
          </p:nvPr>
        </p:nvSpPr>
        <p:spPr/>
        <p:txBody>
          <a:bodyPr/>
          <a:lstStyle/>
          <a:p>
            <a:r>
              <a:rPr lang="en-US" sz="3200" b="1" dirty="0" smtClean="0">
                <a:hlinkClick r:id="rId13" action="ppaction://hlinksldjump"/>
              </a:rPr>
              <a:t>20</a:t>
            </a:r>
            <a:endParaRPr lang="en-US" sz="3200" b="1" dirty="0"/>
          </a:p>
        </p:txBody>
      </p:sp>
      <p:sp>
        <p:nvSpPr>
          <p:cNvPr id="140" name="Text Placeholder 139"/>
          <p:cNvSpPr>
            <a:spLocks noGrp="1"/>
          </p:cNvSpPr>
          <p:nvPr>
            <p:ph type="body" sz="quarter" idx="30"/>
          </p:nvPr>
        </p:nvSpPr>
        <p:spPr/>
        <p:txBody>
          <a:bodyPr/>
          <a:lstStyle/>
          <a:p>
            <a:r>
              <a:rPr lang="en-US" sz="3200" b="1" dirty="0" smtClean="0">
                <a:hlinkClick r:id="rId14" action="ppaction://hlinksldjump"/>
              </a:rPr>
              <a:t>30</a:t>
            </a:r>
            <a:endParaRPr lang="en-US" sz="3200" b="1" dirty="0"/>
          </a:p>
        </p:txBody>
      </p:sp>
      <p:sp>
        <p:nvSpPr>
          <p:cNvPr id="145" name="Text Placeholder 144"/>
          <p:cNvSpPr>
            <a:spLocks noGrp="1"/>
          </p:cNvSpPr>
          <p:nvPr>
            <p:ph type="body" sz="quarter" idx="35"/>
          </p:nvPr>
        </p:nvSpPr>
        <p:spPr/>
        <p:txBody>
          <a:bodyPr/>
          <a:lstStyle/>
          <a:p>
            <a:r>
              <a:rPr lang="en-US" sz="3200" b="1" dirty="0" smtClean="0">
                <a:hlinkClick r:id="rId15" action="ppaction://hlinksldjump"/>
              </a:rPr>
              <a:t>40</a:t>
            </a:r>
            <a:endParaRPr lang="en-US" sz="3200" b="1" dirty="0"/>
          </a:p>
        </p:txBody>
      </p:sp>
      <p:sp>
        <p:nvSpPr>
          <p:cNvPr id="150" name="Text Placeholder 149"/>
          <p:cNvSpPr>
            <a:spLocks noGrp="1"/>
          </p:cNvSpPr>
          <p:nvPr>
            <p:ph type="body" sz="quarter" idx="40"/>
          </p:nvPr>
        </p:nvSpPr>
        <p:spPr/>
        <p:txBody>
          <a:bodyPr/>
          <a:lstStyle/>
          <a:p>
            <a:r>
              <a:rPr lang="en-US" sz="3200" b="1" dirty="0" smtClean="0">
                <a:hlinkClick r:id="rId16" action="ppaction://hlinksldjump"/>
              </a:rPr>
              <a:t>50</a:t>
            </a:r>
            <a:endParaRPr lang="en-US" sz="3200" b="1" dirty="0"/>
          </a:p>
        </p:txBody>
      </p:sp>
      <p:sp>
        <p:nvSpPr>
          <p:cNvPr id="66" name="Text Placeholder 65"/>
          <p:cNvSpPr>
            <a:spLocks noGrp="1"/>
          </p:cNvSpPr>
          <p:nvPr>
            <p:ph type="body" sz="quarter" idx="16"/>
          </p:nvPr>
        </p:nvSpPr>
        <p:spPr/>
        <p:txBody>
          <a:bodyPr/>
          <a:lstStyle/>
          <a:p>
            <a:r>
              <a:rPr lang="en-US" sz="3200" b="1" dirty="0" smtClean="0"/>
              <a:t>Cancer</a:t>
            </a:r>
            <a:endParaRPr lang="en-US" sz="3200" b="1" dirty="0"/>
          </a:p>
        </p:txBody>
      </p:sp>
      <p:sp>
        <p:nvSpPr>
          <p:cNvPr id="131" name="Text Placeholder 130"/>
          <p:cNvSpPr>
            <a:spLocks noGrp="1"/>
          </p:cNvSpPr>
          <p:nvPr>
            <p:ph type="body" sz="quarter" idx="21"/>
          </p:nvPr>
        </p:nvSpPr>
        <p:spPr/>
        <p:txBody>
          <a:bodyPr/>
          <a:lstStyle/>
          <a:p>
            <a:r>
              <a:rPr lang="en-US" sz="3200" b="1" dirty="0" smtClean="0">
                <a:hlinkClick r:id="rId17" action="ppaction://hlinksldjump"/>
              </a:rPr>
              <a:t>10</a:t>
            </a:r>
            <a:endParaRPr lang="en-US" sz="3200" b="1" dirty="0"/>
          </a:p>
        </p:txBody>
      </p:sp>
      <p:sp>
        <p:nvSpPr>
          <p:cNvPr id="136" name="Text Placeholder 135"/>
          <p:cNvSpPr>
            <a:spLocks noGrp="1"/>
          </p:cNvSpPr>
          <p:nvPr>
            <p:ph type="body" sz="quarter" idx="26"/>
          </p:nvPr>
        </p:nvSpPr>
        <p:spPr/>
        <p:txBody>
          <a:bodyPr/>
          <a:lstStyle/>
          <a:p>
            <a:r>
              <a:rPr lang="en-US" sz="3200" b="1" dirty="0" smtClean="0">
                <a:hlinkClick r:id="rId18" action="ppaction://hlinksldjump"/>
              </a:rPr>
              <a:t>20</a:t>
            </a:r>
            <a:endParaRPr lang="en-US" sz="3200" b="1" dirty="0"/>
          </a:p>
        </p:txBody>
      </p:sp>
      <p:sp>
        <p:nvSpPr>
          <p:cNvPr id="141" name="Text Placeholder 140"/>
          <p:cNvSpPr>
            <a:spLocks noGrp="1"/>
          </p:cNvSpPr>
          <p:nvPr>
            <p:ph type="body" sz="quarter" idx="31"/>
          </p:nvPr>
        </p:nvSpPr>
        <p:spPr/>
        <p:txBody>
          <a:bodyPr/>
          <a:lstStyle/>
          <a:p>
            <a:r>
              <a:rPr lang="en-US" sz="3200" b="1" dirty="0" smtClean="0">
                <a:hlinkClick r:id="rId19" action="ppaction://hlinksldjump"/>
              </a:rPr>
              <a:t>30</a:t>
            </a:r>
            <a:endParaRPr lang="en-US" sz="3200" b="1" dirty="0"/>
          </a:p>
        </p:txBody>
      </p:sp>
      <p:sp>
        <p:nvSpPr>
          <p:cNvPr id="146" name="Text Placeholder 145"/>
          <p:cNvSpPr>
            <a:spLocks noGrp="1"/>
          </p:cNvSpPr>
          <p:nvPr>
            <p:ph type="body" sz="quarter" idx="36"/>
          </p:nvPr>
        </p:nvSpPr>
        <p:spPr/>
        <p:txBody>
          <a:bodyPr/>
          <a:lstStyle/>
          <a:p>
            <a:r>
              <a:rPr lang="en-US" sz="3200" b="1" dirty="0" smtClean="0">
                <a:hlinkClick r:id="rId20" action="ppaction://hlinksldjump"/>
              </a:rPr>
              <a:t>40</a:t>
            </a:r>
            <a:endParaRPr lang="en-US" sz="3200" b="1" dirty="0"/>
          </a:p>
        </p:txBody>
      </p:sp>
      <p:sp>
        <p:nvSpPr>
          <p:cNvPr id="151" name="Text Placeholder 150"/>
          <p:cNvSpPr>
            <a:spLocks noGrp="1"/>
          </p:cNvSpPr>
          <p:nvPr>
            <p:ph type="body" sz="quarter" idx="41"/>
          </p:nvPr>
        </p:nvSpPr>
        <p:spPr/>
        <p:txBody>
          <a:bodyPr/>
          <a:lstStyle/>
          <a:p>
            <a:r>
              <a:rPr lang="en-US" sz="3200" b="1" dirty="0" smtClean="0">
                <a:hlinkClick r:id="rId21" action="ppaction://hlinksldjump"/>
              </a:rPr>
              <a:t>50</a:t>
            </a:r>
            <a:endParaRPr lang="en-US" sz="3200" b="1" dirty="0"/>
          </a:p>
        </p:txBody>
      </p:sp>
      <p:sp>
        <p:nvSpPr>
          <p:cNvPr id="67" name="Text Placeholder 66"/>
          <p:cNvSpPr>
            <a:spLocks noGrp="1"/>
          </p:cNvSpPr>
          <p:nvPr>
            <p:ph type="body" sz="quarter" idx="17"/>
          </p:nvPr>
        </p:nvSpPr>
        <p:spPr/>
        <p:txBody>
          <a:bodyPr/>
          <a:lstStyle/>
          <a:p>
            <a:r>
              <a:rPr lang="en-US" sz="3200" b="1" dirty="0" smtClean="0"/>
              <a:t>Misc.</a:t>
            </a:r>
            <a:endParaRPr lang="en-US" sz="3200" b="1" dirty="0"/>
          </a:p>
        </p:txBody>
      </p:sp>
      <p:sp>
        <p:nvSpPr>
          <p:cNvPr id="132" name="Text Placeholder 131"/>
          <p:cNvSpPr>
            <a:spLocks noGrp="1"/>
          </p:cNvSpPr>
          <p:nvPr>
            <p:ph type="body" sz="quarter" idx="22"/>
          </p:nvPr>
        </p:nvSpPr>
        <p:spPr/>
        <p:txBody>
          <a:bodyPr/>
          <a:lstStyle/>
          <a:p>
            <a:r>
              <a:rPr lang="en-US" sz="3200" b="1" dirty="0" smtClean="0">
                <a:hlinkClick r:id="rId22" action="ppaction://hlinksldjump"/>
              </a:rPr>
              <a:t>10</a:t>
            </a:r>
            <a:endParaRPr lang="en-US" sz="3200" b="1" dirty="0"/>
          </a:p>
        </p:txBody>
      </p:sp>
      <p:sp>
        <p:nvSpPr>
          <p:cNvPr id="137" name="Text Placeholder 136"/>
          <p:cNvSpPr>
            <a:spLocks noGrp="1"/>
          </p:cNvSpPr>
          <p:nvPr>
            <p:ph type="body" sz="quarter" idx="27"/>
          </p:nvPr>
        </p:nvSpPr>
        <p:spPr/>
        <p:txBody>
          <a:bodyPr/>
          <a:lstStyle/>
          <a:p>
            <a:r>
              <a:rPr lang="en-US" sz="3200" b="1" dirty="0" smtClean="0">
                <a:hlinkClick r:id="rId23" action="ppaction://hlinksldjump"/>
              </a:rPr>
              <a:t>20</a:t>
            </a:r>
            <a:endParaRPr lang="en-US" sz="3200" b="1" dirty="0"/>
          </a:p>
        </p:txBody>
      </p:sp>
      <p:sp>
        <p:nvSpPr>
          <p:cNvPr id="142" name="Text Placeholder 141"/>
          <p:cNvSpPr>
            <a:spLocks noGrp="1"/>
          </p:cNvSpPr>
          <p:nvPr>
            <p:ph type="body" sz="quarter" idx="32"/>
          </p:nvPr>
        </p:nvSpPr>
        <p:spPr/>
        <p:txBody>
          <a:bodyPr/>
          <a:lstStyle/>
          <a:p>
            <a:r>
              <a:rPr lang="en-US" sz="3200" b="1" dirty="0" smtClean="0">
                <a:hlinkClick r:id="rId24" action="ppaction://hlinksldjump"/>
              </a:rPr>
              <a:t>30</a:t>
            </a:r>
            <a:endParaRPr lang="en-US" sz="3200" b="1" dirty="0"/>
          </a:p>
        </p:txBody>
      </p:sp>
      <p:sp>
        <p:nvSpPr>
          <p:cNvPr id="147" name="Text Placeholder 146"/>
          <p:cNvSpPr>
            <a:spLocks noGrp="1"/>
          </p:cNvSpPr>
          <p:nvPr>
            <p:ph type="body" sz="quarter" idx="37"/>
          </p:nvPr>
        </p:nvSpPr>
        <p:spPr/>
        <p:txBody>
          <a:bodyPr/>
          <a:lstStyle/>
          <a:p>
            <a:r>
              <a:rPr lang="en-US" sz="3200" b="1" dirty="0" smtClean="0">
                <a:hlinkClick r:id="rId25" action="ppaction://hlinksldjump"/>
              </a:rPr>
              <a:t>40</a:t>
            </a:r>
            <a:endParaRPr lang="en-US" sz="3200" b="1" dirty="0"/>
          </a:p>
        </p:txBody>
      </p:sp>
      <p:sp>
        <p:nvSpPr>
          <p:cNvPr id="152" name="Text Placeholder 151"/>
          <p:cNvSpPr>
            <a:spLocks noGrp="1"/>
          </p:cNvSpPr>
          <p:nvPr>
            <p:ph type="body" sz="quarter" idx="42"/>
          </p:nvPr>
        </p:nvSpPr>
        <p:spPr/>
        <p:txBody>
          <a:bodyPr/>
          <a:lstStyle/>
          <a:p>
            <a:r>
              <a:rPr lang="en-US" sz="3200" b="1" dirty="0" smtClean="0">
                <a:hlinkClick r:id="rId26" action="ppaction://hlinksldjump"/>
              </a:rPr>
              <a:t>50</a:t>
            </a:r>
            <a:endParaRPr lang="en-US" sz="3200" b="1"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400" dirty="0" smtClean="0"/>
              <a:t>D</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328250"/>
            <a:ext cx="9271799" cy="5017477"/>
          </a:xfrm>
        </p:spPr>
        <p:txBody>
          <a:bodyPr/>
          <a:lstStyle/>
          <a:p>
            <a:r>
              <a:rPr lang="en-US" dirty="0" smtClean="0"/>
              <a:t>What type of protein is indicated?</a:t>
            </a:r>
          </a:p>
          <a:p>
            <a:endParaRPr lang="en-US" dirty="0" smtClean="0"/>
          </a:p>
          <a:p>
            <a:pPr fontAlgn="base"/>
            <a:r>
              <a:rPr lang="en-US" dirty="0" smtClean="0"/>
              <a:t>Each</a:t>
            </a:r>
            <a:r>
              <a:rPr lang="en-US" dirty="0"/>
              <a:t> </a:t>
            </a:r>
            <a:r>
              <a:rPr lang="en-US" b="1" i="1" dirty="0" smtClean="0"/>
              <a:t>______ </a:t>
            </a:r>
            <a:r>
              <a:rPr lang="en-US" b="1" i="1" dirty="0"/>
              <a:t>protein</a:t>
            </a:r>
            <a:r>
              <a:rPr lang="en-US" dirty="0"/>
              <a:t> is designed to recognize only one substance or one group of similar </a:t>
            </a:r>
            <a:r>
              <a:rPr lang="en-US" dirty="0" smtClean="0"/>
              <a:t>substances</a:t>
            </a:r>
          </a:p>
          <a:p>
            <a:r>
              <a:rPr lang="en-US" dirty="0"/>
              <a:t>they exist </a:t>
            </a:r>
            <a:r>
              <a:rPr lang="en-US" u="sng" dirty="0"/>
              <a:t>within</a:t>
            </a:r>
            <a:r>
              <a:rPr lang="en-US" dirty="0"/>
              <a:t> and span the membrane across which they transport substances.</a:t>
            </a:r>
          </a:p>
          <a:p>
            <a:r>
              <a:rPr lang="en-US" dirty="0"/>
              <a:t> The proteins may assist in the movement of substances by </a:t>
            </a:r>
            <a:r>
              <a:rPr lang="en-US" dirty="0">
                <a:hlinkClick r:id="rId2" tooltip="Facilitated diffusion"/>
              </a:rPr>
              <a:t>facilitated diffusion</a:t>
            </a:r>
            <a:r>
              <a:rPr lang="en-US" dirty="0"/>
              <a:t> or </a:t>
            </a:r>
            <a:r>
              <a:rPr lang="en-US" dirty="0">
                <a:hlinkClick r:id="rId3" tooltip="Active transport"/>
              </a:rPr>
              <a:t>active transport</a:t>
            </a:r>
            <a:endParaRPr lang="en-US" dirty="0"/>
          </a:p>
          <a:p>
            <a:pPr fontAlgn="base"/>
            <a:endParaRPr lang="en-US" dirty="0" smtClean="0"/>
          </a:p>
          <a:p>
            <a:pPr fontAlgn="base"/>
            <a:r>
              <a:rPr lang="en-US" sz="1800" dirty="0" smtClean="0">
                <a:hlinkClick r:id="rId4"/>
              </a:rPr>
              <a:t>http://www.sumanasinc.com/webcontent/animations/content/carrier_proteins.htmlhttp://www.sumanasinc.com/webcontent/animations/content/carrier_proteins.html</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400" dirty="0" smtClean="0"/>
              <a:t>Carrier proteins</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Endocytosis and exocytosis are types of _____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4160536" cy="3143520"/>
          </a:xfrm>
        </p:spPr>
        <p:txBody>
          <a:bodyPr/>
          <a:lstStyle/>
          <a:p>
            <a:r>
              <a:rPr lang="en-US" dirty="0" smtClean="0"/>
              <a:t>What are 2 things that are different between passive and active transport?</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endParaRPr lang="en-US"/>
          </a:p>
        </p:txBody>
      </p:sp>
      <p:pic>
        <p:nvPicPr>
          <p:cNvPr id="5" name="Picture 4" descr="http://www.tokresource.org/tok_classes/biobiobio/biomenu/membranes/c8.7x17.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6471139" y="1481018"/>
            <a:ext cx="5338176" cy="4052277"/>
          </a:xfrm>
          <a:prstGeom prst="rect">
            <a:avLst/>
          </a:prstGeom>
          <a:noFill/>
          <a:ln>
            <a:noFill/>
          </a:ln>
        </p:spPr>
      </p:pic>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uses energy and can move materials from low to high concentrations, against the concentration gradient.</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Large molecules can enter the cell by_________</a:t>
            </a:r>
          </a:p>
          <a:p>
            <a:pPr marL="514350" indent="-514350">
              <a:buAutoNum type="alphaLcPeriod"/>
            </a:pPr>
            <a:r>
              <a:rPr lang="en-US" dirty="0" smtClean="0"/>
              <a:t>Carrier Proteins</a:t>
            </a:r>
          </a:p>
          <a:p>
            <a:pPr marL="514350" indent="-514350">
              <a:buAutoNum type="alphaLcPeriod"/>
            </a:pPr>
            <a:r>
              <a:rPr lang="en-US" dirty="0" smtClean="0"/>
              <a:t>Endocytosis</a:t>
            </a:r>
          </a:p>
          <a:p>
            <a:pPr marL="514350" indent="-514350">
              <a:buAutoNum type="alphaLcPeriod"/>
            </a:pPr>
            <a:r>
              <a:rPr lang="en-US" dirty="0" smtClean="0"/>
              <a:t>Exocytosis</a:t>
            </a:r>
          </a:p>
          <a:p>
            <a:pPr marL="514350" indent="-514350">
              <a:buAutoNum type="alphaLcPeriod"/>
            </a:pPr>
            <a:r>
              <a:rPr lang="en-US" dirty="0" smtClean="0"/>
              <a:t>All of these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B ONLY</a:t>
            </a:r>
          </a:p>
          <a:p>
            <a:r>
              <a:rPr lang="en-US" dirty="0" smtClean="0"/>
              <a:t>Exocytosis moves things </a:t>
            </a:r>
            <a:r>
              <a:rPr lang="en-US" u="sng" dirty="0" smtClean="0"/>
              <a:t>out</a:t>
            </a:r>
            <a:r>
              <a:rPr lang="en-US" dirty="0" smtClean="0"/>
              <a:t> of the cell</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3761952" cy="3166966"/>
          </a:xfrm>
        </p:spPr>
        <p:txBody>
          <a:bodyPr/>
          <a:lstStyle/>
          <a:p>
            <a:r>
              <a:rPr lang="en-US" dirty="0" smtClean="0"/>
              <a:t>Which of these can occur without a membrane?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pic>
        <p:nvPicPr>
          <p:cNvPr id="5" name="Picture 4" descr="http://library.thinkquest.org/C004535/media/passive_and_active_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5462957" y="1854106"/>
            <a:ext cx="6235895" cy="3960543"/>
          </a:xfrm>
          <a:prstGeom prst="rect">
            <a:avLst/>
          </a:prstGeom>
          <a:noFill/>
          <a:ln>
            <a:noFill/>
          </a:ln>
        </p:spPr>
      </p:pic>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diffusion</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287156" y="444609"/>
            <a:ext cx="5825213" cy="1924320"/>
          </a:xfrm>
        </p:spPr>
        <p:txBody>
          <a:bodyPr/>
          <a:lstStyle/>
          <a:p>
            <a:r>
              <a:rPr lang="en-US" dirty="0" smtClean="0"/>
              <a:t>List 2 types of facilitated diffusion.</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pic>
        <p:nvPicPr>
          <p:cNvPr id="5" name="Picture 4" descr="http://2.bp.blogspot.com/-y_uYu5zcI28/T6_KkQ-eR7I/AAAAAAAAAkg/Et1ChbxwGhU/s1600/active+transport+and+passive+transport.jpg"/>
          <p:cNvPicPr/>
          <p:nvPr/>
        </p:nvPicPr>
        <p:blipFill>
          <a:blip r:embed="rId2">
            <a:extLst>
              <a:ext uri="{28A0092B-C50C-407E-A947-70E740481C1C}">
                <a14:useLocalDpi xmlns:a14="http://schemas.microsoft.com/office/drawing/2010/main" val="0"/>
              </a:ext>
            </a:extLst>
          </a:blip>
          <a:srcRect/>
          <a:stretch>
            <a:fillRect/>
          </a:stretch>
        </p:blipFill>
        <p:spPr bwMode="auto">
          <a:xfrm>
            <a:off x="2322292" y="2110153"/>
            <a:ext cx="7994016" cy="3915509"/>
          </a:xfrm>
          <a:prstGeom prst="rect">
            <a:avLst/>
          </a:prstGeom>
          <a:noFill/>
          <a:ln>
            <a:noFill/>
          </a:ln>
        </p:spPr>
      </p:pic>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Transport proteins</a:t>
            </a:r>
          </a:p>
          <a:p>
            <a:pPr marL="457200" indent="-457200">
              <a:buFontTx/>
              <a:buChar char="-"/>
            </a:pPr>
            <a:r>
              <a:rPr lang="en-US" dirty="0" smtClean="0"/>
              <a:t>Channel Proteins</a:t>
            </a:r>
          </a:p>
          <a:p>
            <a:pPr marL="457200" indent="-457200">
              <a:buFontTx/>
              <a:buChar char="-"/>
            </a:pPr>
            <a:r>
              <a:rPr lang="en-US" dirty="0" smtClean="0"/>
              <a:t>Carrier Proteins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types of particles can be transported?</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3</a:t>
            </a:r>
            <a:endParaRPr lang="en-US"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proteins, ions, large cells, complex sugars.</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Movement of molecules DOWN the concentration gradient. It goes from high to low concentration, in order to maintain equilibrium in the cells. Does not require cellular energy.</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Passive energy</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Type of protein which attaches to a vesicle to move it around a cell</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6"/>
            <a:ext cx="5285952" cy="3588998"/>
          </a:xfrm>
        </p:spPr>
        <p:txBody>
          <a:bodyPr/>
          <a:lstStyle/>
          <a:p>
            <a:r>
              <a:rPr lang="en-US" sz="4000" dirty="0" smtClean="0"/>
              <a:t>This is an example of a ______ tonic solution.</a:t>
            </a:r>
            <a:endParaRPr lang="en-US" sz="40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1126" y="1514474"/>
            <a:ext cx="3663031" cy="3690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Carrier protein</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Phagocytosis &amp;  pinocytosis are examples of _____</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Endocytosis</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513833" y="3708765"/>
            <a:ext cx="6575491" cy="2039814"/>
          </a:xfrm>
        </p:spPr>
        <p:txBody>
          <a:bodyPr/>
          <a:lstStyle/>
          <a:p>
            <a:pPr algn="ctr"/>
            <a:r>
              <a:rPr lang="en-US" sz="4400" dirty="0" smtClean="0"/>
              <a:t>These are types of this form of active transport.</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pic>
        <p:nvPicPr>
          <p:cNvPr id="11266" name="Picture 2" descr="https://upload.wikimedia.org/wikipedia/commons/thumb/1/1a/Endocytosis_types.svg/400px-Endocytosis_types.svg.png"/>
          <p:cNvPicPr>
            <a:picLocks noChangeAspect="1" noChangeArrowheads="1"/>
          </p:cNvPicPr>
          <p:nvPr/>
        </p:nvPicPr>
        <p:blipFill rotWithShape="1">
          <a:blip r:embed="rId2">
            <a:extLst>
              <a:ext uri="{28A0092B-C50C-407E-A947-70E740481C1C}">
                <a14:useLocalDpi xmlns:a14="http://schemas.microsoft.com/office/drawing/2010/main" val="0"/>
              </a:ext>
            </a:extLst>
          </a:blip>
          <a:srcRect l="-1075" t="9137" r="1075"/>
          <a:stretch/>
        </p:blipFill>
        <p:spPr bwMode="auto">
          <a:xfrm>
            <a:off x="2787405" y="219704"/>
            <a:ext cx="8289667" cy="3766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Endocytosis</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D</a:t>
            </a:r>
            <a:r>
              <a:rPr lang="en-US" dirty="0" smtClean="0"/>
              <a:t>iffusion</a:t>
            </a:r>
            <a:r>
              <a:rPr lang="en-US" dirty="0"/>
              <a:t>, osmosis, and facilitated </a:t>
            </a:r>
            <a:r>
              <a:rPr lang="en-US" dirty="0" smtClean="0"/>
              <a:t>diffusion are examples of ________</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232080" y="1626943"/>
            <a:ext cx="4981152" cy="3800012"/>
          </a:xfrm>
        </p:spPr>
        <p:txBody>
          <a:bodyPr/>
          <a:lstStyle/>
          <a:p>
            <a:pPr algn="ctr"/>
            <a:r>
              <a:rPr lang="en-US" sz="4400" dirty="0" smtClean="0"/>
              <a:t>Which of these is in a hypotonic solution?</a:t>
            </a:r>
          </a:p>
          <a:p>
            <a:pPr algn="ctr"/>
            <a:r>
              <a:rPr lang="en-US" sz="4400" dirty="0" smtClean="0"/>
              <a:t>A or b</a:t>
            </a:r>
            <a:endParaRPr lang="en-US" sz="44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pic>
        <p:nvPicPr>
          <p:cNvPr id="10242" name="Picture 2" descr="http://www.citruscollege.edu/lc/archive/biology/PublishingImages/c04_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7421" y="1298696"/>
            <a:ext cx="5481699" cy="4117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7200" dirty="0" smtClean="0"/>
              <a:t>A</a:t>
            </a:r>
            <a:endParaRPr lang="en-US" sz="72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Isotonic</a:t>
            </a:r>
            <a:endParaRPr lang="en-US" sz="44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281354"/>
            <a:ext cx="3621275" cy="5275384"/>
          </a:xfrm>
        </p:spPr>
        <p:txBody>
          <a:bodyPr/>
          <a:lstStyle/>
          <a:p>
            <a:pPr algn="ctr"/>
            <a:r>
              <a:rPr lang="en-US" sz="4000" dirty="0"/>
              <a:t>This indicates a ______ solution.</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pic>
        <p:nvPicPr>
          <p:cNvPr id="9218" name="Picture 2" descr="http://www.fashion-writings.com/img/kr/hypotonic-and-hypertonic-solution/hypertonicplantcell.png"/>
          <p:cNvPicPr>
            <a:picLocks noChangeAspect="1" noChangeArrowheads="1"/>
          </p:cNvPicPr>
          <p:nvPr/>
        </p:nvPicPr>
        <p:blipFill rotWithShape="1">
          <a:blip r:embed="rId2">
            <a:extLst>
              <a:ext uri="{28A0092B-C50C-407E-A947-70E740481C1C}">
                <a14:useLocalDpi xmlns:a14="http://schemas.microsoft.com/office/drawing/2010/main" val="0"/>
              </a:ext>
            </a:extLst>
          </a:blip>
          <a:srcRect t="13082"/>
          <a:stretch/>
        </p:blipFill>
        <p:spPr bwMode="auto">
          <a:xfrm>
            <a:off x="5827233" y="1477111"/>
            <a:ext cx="5814031" cy="34700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Hypertonic</a:t>
            </a:r>
            <a:endParaRPr lang="en-US" sz="44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633050"/>
            <a:ext cx="3550936" cy="5017477"/>
          </a:xfrm>
        </p:spPr>
        <p:txBody>
          <a:bodyPr/>
          <a:lstStyle/>
          <a:p>
            <a:r>
              <a:rPr lang="en-US" sz="4000" dirty="0" smtClean="0"/>
              <a:t>This indicates a ______ solution.</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pic>
        <p:nvPicPr>
          <p:cNvPr id="8194" name="Picture 2" descr="http://www.one-school.net/Malaysia/UniversityandCollege/SPM/revisioncard/biology/movementacrossmembrane/images/hypertonicbloodcell.png"/>
          <p:cNvPicPr>
            <a:picLocks noChangeAspect="1" noChangeArrowheads="1"/>
          </p:cNvPicPr>
          <p:nvPr/>
        </p:nvPicPr>
        <p:blipFill rotWithShape="1">
          <a:blip r:embed="rId2">
            <a:extLst>
              <a:ext uri="{28A0092B-C50C-407E-A947-70E740481C1C}">
                <a14:useLocalDpi xmlns:a14="http://schemas.microsoft.com/office/drawing/2010/main" val="0"/>
              </a:ext>
            </a:extLst>
          </a:blip>
          <a:srcRect t="13231"/>
          <a:stretch/>
        </p:blipFill>
        <p:spPr bwMode="auto">
          <a:xfrm>
            <a:off x="5582005" y="1336430"/>
            <a:ext cx="6273203" cy="3470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Hypertonic</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797170"/>
            <a:ext cx="5168721" cy="4689230"/>
          </a:xfrm>
        </p:spPr>
        <p:txBody>
          <a:bodyPr/>
          <a:lstStyle/>
          <a:p>
            <a:pPr algn="ctr"/>
            <a:r>
              <a:rPr lang="en-US" sz="4800" dirty="0" smtClean="0"/>
              <a:t>What type of solution was this egg put into?</a:t>
            </a:r>
          </a:p>
          <a:p>
            <a:pPr marL="914400" indent="-914400" algn="ctr">
              <a:buAutoNum type="alphaLcPeriod"/>
            </a:pPr>
            <a:r>
              <a:rPr lang="en-US" sz="4800" dirty="0" smtClean="0"/>
              <a:t>Hypertonic</a:t>
            </a:r>
          </a:p>
          <a:p>
            <a:pPr marL="914400" indent="-914400" algn="ctr">
              <a:buAutoNum type="alphaLcPeriod"/>
            </a:pPr>
            <a:r>
              <a:rPr lang="en-US" sz="4800" dirty="0" smtClean="0"/>
              <a:t>Hypotonic</a:t>
            </a:r>
          </a:p>
          <a:p>
            <a:pPr marL="914400" indent="-914400" algn="ctr">
              <a:buAutoNum type="alphaLcPeriod"/>
            </a:pPr>
            <a:r>
              <a:rPr lang="en-US" sz="4800" dirty="0" smtClean="0"/>
              <a:t>isotonic</a:t>
            </a:r>
          </a:p>
          <a:p>
            <a:pPr algn="ctr"/>
            <a:endParaRPr lang="en-US" sz="48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pic>
        <p:nvPicPr>
          <p:cNvPr id="6146" name="Picture 2" descr="http://www.yournursingtutor.com/wp-content/uploads/2012/07/IMG_0560-300x225.jpg"/>
          <p:cNvPicPr>
            <a:picLocks noChangeAspect="1" noChangeArrowheads="1"/>
          </p:cNvPicPr>
          <p:nvPr/>
        </p:nvPicPr>
        <p:blipFill rotWithShape="1">
          <a:blip r:embed="rId2">
            <a:extLst>
              <a:ext uri="{28A0092B-C50C-407E-A947-70E740481C1C}">
                <a14:useLocalDpi xmlns:a14="http://schemas.microsoft.com/office/drawing/2010/main" val="0"/>
              </a:ext>
            </a:extLst>
          </a:blip>
          <a:srcRect l="33119"/>
          <a:stretch/>
        </p:blipFill>
        <p:spPr bwMode="auto">
          <a:xfrm>
            <a:off x="8132563" y="9160"/>
            <a:ext cx="3567071" cy="40001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132561" y="4009296"/>
            <a:ext cx="2723008" cy="830997"/>
          </a:xfrm>
          <a:prstGeom prst="rect">
            <a:avLst/>
          </a:prstGeom>
          <a:noFill/>
        </p:spPr>
        <p:txBody>
          <a:bodyPr wrap="square" rtlCol="0">
            <a:spAutoFit/>
          </a:bodyPr>
          <a:lstStyle/>
          <a:p>
            <a:r>
              <a:rPr lang="en-US" sz="2400" dirty="0" smtClean="0"/>
              <a:t>Egg with no shell placed in cane syrup</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A. Hypertonic</a:t>
            </a:r>
            <a:endParaRPr lang="en-US" sz="44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375138"/>
            <a:ext cx="5051491" cy="5064370"/>
          </a:xfrm>
        </p:spPr>
        <p:txBody>
          <a:bodyPr/>
          <a:lstStyle/>
          <a:p>
            <a:pPr algn="ctr"/>
            <a:r>
              <a:rPr lang="en-US" sz="4800" dirty="0"/>
              <a:t>What type of solution is the blood in?</a:t>
            </a:r>
          </a:p>
          <a:p>
            <a:pPr marL="742950" indent="-742950" algn="ctr">
              <a:buAutoNum type="alphaLcPeriod"/>
            </a:pPr>
            <a:r>
              <a:rPr lang="en-US" sz="4800" dirty="0"/>
              <a:t>Hypotonic</a:t>
            </a:r>
          </a:p>
          <a:p>
            <a:pPr marL="742950" indent="-742950" algn="ctr">
              <a:buAutoNum type="alphaLcPeriod"/>
            </a:pPr>
            <a:r>
              <a:rPr lang="en-US" sz="4800" dirty="0"/>
              <a:t>Hypertonic</a:t>
            </a:r>
          </a:p>
          <a:p>
            <a:pPr marL="742950" indent="-742950" algn="ctr">
              <a:buAutoNum type="alphaLcPeriod"/>
            </a:pPr>
            <a:r>
              <a:rPr lang="en-US" sz="4800" dirty="0"/>
              <a:t>Isotonic</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09602" y="274638"/>
            <a:ext cx="8276492" cy="592870"/>
          </a:xfrm>
        </p:spPr>
        <p:txBody>
          <a:bodyPr>
            <a:normAutofit fontScale="90000"/>
          </a:bodyPr>
          <a:lstStyle/>
          <a:p>
            <a:r>
              <a:rPr lang="en-US" dirty="0"/>
              <a:t>Category </a:t>
            </a:r>
            <a:r>
              <a:rPr lang="en-US" dirty="0" smtClean="0"/>
              <a:t>5</a:t>
            </a:r>
            <a:endParaRPr lang="en-US" dirty="0"/>
          </a:p>
        </p:txBody>
      </p:sp>
      <p:pic>
        <p:nvPicPr>
          <p:cNvPr id="7" name="Picture 2" descr="http://muirbiology.files.wordpress.com/2012/03/lysed_1.png"/>
          <p:cNvPicPr>
            <a:picLocks noChangeAspect="1" noChangeArrowheads="1"/>
          </p:cNvPicPr>
          <p:nvPr/>
        </p:nvPicPr>
        <p:blipFill rotWithShape="1">
          <a:blip r:embed="rId2">
            <a:extLst>
              <a:ext uri="{28A0092B-C50C-407E-A947-70E740481C1C}">
                <a14:useLocalDpi xmlns:a14="http://schemas.microsoft.com/office/drawing/2010/main" val="0"/>
              </a:ext>
            </a:extLst>
          </a:blip>
          <a:srcRect l="-331" r="44651"/>
          <a:stretch/>
        </p:blipFill>
        <p:spPr bwMode="auto">
          <a:xfrm>
            <a:off x="7460229" y="510811"/>
            <a:ext cx="4419723" cy="5210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Hypotonic</a:t>
            </a:r>
            <a:endParaRPr lang="en-US" sz="4400"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1873957"/>
            <a:ext cx="5918999" cy="3448320"/>
          </a:xfrm>
        </p:spPr>
        <p:txBody>
          <a:bodyPr/>
          <a:lstStyle/>
          <a:p>
            <a:pPr algn="ctr"/>
            <a:r>
              <a:rPr lang="en-US" sz="4400" dirty="0" smtClean="0"/>
              <a:t>What type of solution is the blood in?</a:t>
            </a:r>
          </a:p>
          <a:p>
            <a:pPr marL="742950" indent="-742950" algn="ctr">
              <a:buAutoNum type="alphaLcPeriod"/>
            </a:pPr>
            <a:r>
              <a:rPr lang="en-US" sz="4400" dirty="0" smtClean="0"/>
              <a:t>Hypotonic</a:t>
            </a:r>
          </a:p>
          <a:p>
            <a:pPr marL="742950" indent="-742950" algn="ctr">
              <a:buAutoNum type="alphaLcPeriod"/>
            </a:pPr>
            <a:r>
              <a:rPr lang="en-US" sz="4400" dirty="0" smtClean="0"/>
              <a:t>Hypertonic</a:t>
            </a:r>
          </a:p>
          <a:p>
            <a:pPr marL="742950" indent="-742950" algn="ctr">
              <a:buAutoNum type="alphaLcPeriod"/>
            </a:pPr>
            <a:r>
              <a:rPr lang="en-US" sz="4400" dirty="0" smtClean="0"/>
              <a:t>Isotonic</a:t>
            </a:r>
          </a:p>
          <a:p>
            <a:pPr algn="ctr"/>
            <a:endParaRPr lang="en-US" sz="4400" dirty="0" smtClean="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pic>
        <p:nvPicPr>
          <p:cNvPr id="5122" name="Picture 2" descr="http://muirbiology.files.wordpress.com/2012/03/lysed_1.png"/>
          <p:cNvPicPr>
            <a:picLocks noChangeAspect="1" noChangeArrowheads="1"/>
          </p:cNvPicPr>
          <p:nvPr/>
        </p:nvPicPr>
        <p:blipFill rotWithShape="1">
          <a:blip r:embed="rId2">
            <a:extLst>
              <a:ext uri="{28A0092B-C50C-407E-A947-70E740481C1C}">
                <a14:useLocalDpi xmlns:a14="http://schemas.microsoft.com/office/drawing/2010/main" val="0"/>
              </a:ext>
            </a:extLst>
          </a:blip>
          <a:srcRect l="40443"/>
          <a:stretch/>
        </p:blipFill>
        <p:spPr bwMode="auto">
          <a:xfrm>
            <a:off x="7672852" y="510807"/>
            <a:ext cx="4429653" cy="4881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4488783" cy="3495212"/>
          </a:xfrm>
        </p:spPr>
        <p:txBody>
          <a:bodyPr/>
          <a:lstStyle/>
          <a:p>
            <a:r>
              <a:rPr lang="en-US" sz="4000" dirty="0" smtClean="0"/>
              <a:t>What is the name of the membrane protein indicated?</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pic>
        <p:nvPicPr>
          <p:cNvPr id="5" name="Picture 4" descr="http://www.phschool.com/science/biology_place/biocoach/images/biomembrane1/Diffuse.gif"/>
          <p:cNvPicPr/>
          <p:nvPr/>
        </p:nvPicPr>
        <p:blipFill>
          <a:blip r:embed="rId2">
            <a:extLst>
              <a:ext uri="{28A0092B-C50C-407E-A947-70E740481C1C}">
                <a14:useLocalDpi xmlns:a14="http://schemas.microsoft.com/office/drawing/2010/main" val="0"/>
              </a:ext>
            </a:extLst>
          </a:blip>
          <a:srcRect/>
          <a:stretch>
            <a:fillRect/>
          </a:stretch>
        </p:blipFill>
        <p:spPr bwMode="auto">
          <a:xfrm>
            <a:off x="6752492" y="1876425"/>
            <a:ext cx="4806461" cy="3469298"/>
          </a:xfrm>
          <a:prstGeom prst="rect">
            <a:avLst/>
          </a:prstGeom>
          <a:noFill/>
          <a:ln>
            <a:noFill/>
          </a:ln>
        </p:spPr>
      </p:pic>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B. Hypertonic</a:t>
            </a:r>
            <a:endParaRPr lang="en-US" sz="44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60325" y="865775"/>
            <a:ext cx="4957707" cy="4268937"/>
          </a:xfrm>
        </p:spPr>
        <p:txBody>
          <a:bodyPr/>
          <a:lstStyle/>
          <a:p>
            <a:pPr algn="ctr"/>
            <a:r>
              <a:rPr lang="en-US" sz="4400" dirty="0" smtClean="0"/>
              <a:t>What type of solution is this blood cell in?</a:t>
            </a:r>
            <a:endParaRPr lang="en-US" sz="4400" dirty="0"/>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4098" name="Picture 2" descr="http://www.linkpublishing.com/Photos/blood_iso-hyper.gif"/>
          <p:cNvPicPr>
            <a:picLocks noChangeAspect="1" noChangeArrowheads="1"/>
          </p:cNvPicPr>
          <p:nvPr/>
        </p:nvPicPr>
        <p:blipFill rotWithShape="1">
          <a:blip r:embed="rId2">
            <a:extLst>
              <a:ext uri="{28A0092B-C50C-407E-A947-70E740481C1C}">
                <a14:useLocalDpi xmlns:a14="http://schemas.microsoft.com/office/drawing/2010/main" val="0"/>
              </a:ext>
            </a:extLst>
          </a:blip>
          <a:srcRect l="56555" b="16465"/>
          <a:stretch/>
        </p:blipFill>
        <p:spPr bwMode="auto">
          <a:xfrm>
            <a:off x="6551667" y="465993"/>
            <a:ext cx="5601631" cy="4739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800" dirty="0" smtClean="0"/>
              <a:t>Hypertonic </a:t>
            </a:r>
            <a:endParaRPr lang="en-US" sz="48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5192167" cy="2001892"/>
          </a:xfrm>
        </p:spPr>
        <p:txBody>
          <a:bodyPr/>
          <a:lstStyle/>
          <a:p>
            <a:r>
              <a:rPr lang="en-US" sz="4000" dirty="0" smtClean="0"/>
              <a:t>What type of solution are these blood cells in? </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3074" name="Picture 2" descr="http://www.linkpublishing.com/Photos/rbc_isotonic.gif"/>
          <p:cNvPicPr>
            <a:picLocks noChangeAspect="1" noChangeArrowheads="1"/>
          </p:cNvPicPr>
          <p:nvPr/>
        </p:nvPicPr>
        <p:blipFill rotWithShape="1">
          <a:blip r:embed="rId2">
            <a:extLst>
              <a:ext uri="{28A0092B-C50C-407E-A947-70E740481C1C}">
                <a14:useLocalDpi xmlns:a14="http://schemas.microsoft.com/office/drawing/2010/main" val="0"/>
              </a:ext>
            </a:extLst>
          </a:blip>
          <a:srcRect b="14413"/>
          <a:stretch/>
        </p:blipFill>
        <p:spPr bwMode="auto">
          <a:xfrm>
            <a:off x="7208271" y="1176338"/>
            <a:ext cx="4854535" cy="3419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Isotonic </a:t>
            </a:r>
            <a:endParaRPr lang="en-US" sz="44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1873960"/>
            <a:ext cx="4230875" cy="3049735"/>
          </a:xfrm>
        </p:spPr>
        <p:txBody>
          <a:bodyPr/>
          <a:lstStyle/>
          <a:p>
            <a:r>
              <a:rPr lang="en-US" sz="4000" dirty="0" smtClean="0"/>
              <a:t>These blood cells are in a _________ solution</a:t>
            </a:r>
            <a:endParaRPr lang="en-US" sz="4000"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5</a:t>
            </a:r>
          </a:p>
        </p:txBody>
      </p:sp>
      <p:pic>
        <p:nvPicPr>
          <p:cNvPr id="2050" name="Picture 2" descr="http://cache1.asset-cache.net/gc/112858948-human-red-blood-cells-hemolyzing-sem-5000x-gettyimages.jpg?v=1&amp;c=IWSAsset&amp;k=2&amp;d=jGwVNH9LFYDl7llSu9JwmbMqVC51ZPtOoCOCwpyXbxAECt1R9hcMIWKEMhnTZSh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5360" y="1283680"/>
            <a:ext cx="5698472" cy="40620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smtClean="0"/>
              <a:t>Hypotonic solution</a:t>
            </a:r>
            <a:endParaRPr lang="en-US" sz="4400"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375138"/>
            <a:ext cx="5051491" cy="5064370"/>
          </a:xfrm>
        </p:spPr>
        <p:txBody>
          <a:bodyPr/>
          <a:lstStyle/>
          <a:p>
            <a:pPr algn="ctr"/>
            <a:r>
              <a:rPr lang="en-US" sz="4800" dirty="0" smtClean="0"/>
              <a:t> </a:t>
            </a:r>
            <a:endParaRPr lang="en-US" sz="4800" dirty="0"/>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609602" y="274638"/>
            <a:ext cx="8276492" cy="592870"/>
          </a:xfrm>
        </p:spPr>
        <p:txBody>
          <a:bodyPr>
            <a:normAutofit fontScale="90000"/>
          </a:bodyPr>
          <a:lstStyle/>
          <a:p>
            <a:r>
              <a:rPr lang="en-US" dirty="0"/>
              <a:t>Category </a:t>
            </a:r>
            <a:r>
              <a:rPr lang="en-US" dirty="0"/>
              <a:t>6</a:t>
            </a:r>
            <a:endParaRPr lang="en-US" dirty="0"/>
          </a:p>
        </p:txBody>
      </p:sp>
      <p:sp>
        <p:nvSpPr>
          <p:cNvPr id="2" name="Rectangle 1"/>
          <p:cNvSpPr/>
          <p:nvPr/>
        </p:nvSpPr>
        <p:spPr>
          <a:xfrm>
            <a:off x="2368060" y="950965"/>
            <a:ext cx="7080739" cy="4617931"/>
          </a:xfrm>
          <a:prstGeom prst="rect">
            <a:avLst/>
          </a:prstGeom>
        </p:spPr>
        <p:txBody>
          <a:bodyPr wrap="square">
            <a:spAutoFit/>
          </a:bodyPr>
          <a:lstStyle/>
          <a:p>
            <a:pPr>
              <a:lnSpc>
                <a:spcPct val="150000"/>
              </a:lnSpc>
            </a:pPr>
            <a:r>
              <a:rPr lang="en-US" sz="4000" dirty="0"/>
              <a:t>Why is it important that a cell have a large surface area relative to its volume? (In other words, a </a:t>
            </a:r>
            <a:r>
              <a:rPr lang="en-US" sz="4000" dirty="0" smtClean="0"/>
              <a:t>high surface </a:t>
            </a:r>
            <a:r>
              <a:rPr lang="en-US" sz="4000" dirty="0"/>
              <a:t>area to volume </a:t>
            </a:r>
            <a:r>
              <a:rPr lang="en-US" sz="4000" dirty="0" smtClean="0"/>
              <a:t>ratio?</a:t>
            </a:r>
            <a:endParaRPr lang="en-US" sz="4000" dirty="0"/>
          </a:p>
        </p:txBody>
      </p:sp>
    </p:spTree>
    <p:extLst>
      <p:ext uri="{BB962C8B-B14F-4D97-AF65-F5344CB8AC3E}">
        <p14:creationId xmlns:p14="http://schemas.microsoft.com/office/powerpoint/2010/main" val="526470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6"/>
            <a:ext cx="8990445" cy="3377981"/>
          </a:xfrm>
        </p:spPr>
        <p:txBody>
          <a:bodyPr/>
          <a:lstStyle/>
          <a:p>
            <a:r>
              <a:rPr lang="en-US" sz="4400" b="1" u="sng" dirty="0" smtClean="0">
                <a:solidFill>
                  <a:srgbClr val="FF0000"/>
                </a:solidFill>
              </a:rPr>
              <a:t>So that materials can move in fast enough to reach the center.</a:t>
            </a:r>
          </a:p>
          <a:p>
            <a:r>
              <a:rPr lang="en-US" sz="4400" b="1" u="sng" dirty="0" smtClean="0">
                <a:solidFill>
                  <a:srgbClr val="FF0000"/>
                </a:solidFill>
              </a:rPr>
              <a:t>Nutrients reach the middle of the cell fast enough to keep the cell alive.</a:t>
            </a:r>
            <a:endParaRPr lang="en-US" sz="44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6</a:t>
            </a:r>
            <a:endParaRPr lang="en-US" dirty="0"/>
          </a:p>
        </p:txBody>
      </p:sp>
    </p:spTree>
    <p:extLst>
      <p:ext uri="{BB962C8B-B14F-4D97-AF65-F5344CB8AC3E}">
        <p14:creationId xmlns:p14="http://schemas.microsoft.com/office/powerpoint/2010/main" val="33891557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2993659"/>
            <a:ext cx="8685641" cy="2680310"/>
          </a:xfrm>
        </p:spPr>
        <p:txBody>
          <a:bodyPr/>
          <a:lstStyle/>
          <a:p>
            <a:pPr algn="ctr"/>
            <a:r>
              <a:rPr lang="en-US" sz="3600" dirty="0"/>
              <a:t>Which model has the largest surface area? </a:t>
            </a:r>
            <a:endParaRPr lang="en-US" sz="3600" dirty="0" smtClean="0"/>
          </a:p>
          <a:p>
            <a:pPr algn="ctr"/>
            <a:r>
              <a:rPr lang="en-US" sz="3600" dirty="0" smtClean="0"/>
              <a:t>Which </a:t>
            </a:r>
            <a:r>
              <a:rPr lang="en-US" sz="3600" dirty="0"/>
              <a:t>model has the largest volume? </a:t>
            </a:r>
            <a:endParaRPr lang="en-US" sz="3600" dirty="0" smtClean="0"/>
          </a:p>
          <a:p>
            <a:pPr algn="ctr"/>
            <a:r>
              <a:rPr lang="en-US" sz="3600" dirty="0" smtClean="0"/>
              <a:t>Which </a:t>
            </a:r>
            <a:r>
              <a:rPr lang="en-US" sz="3600" dirty="0"/>
              <a:t>model has the largest ratio? </a:t>
            </a:r>
            <a:endParaRPr lang="en-US" sz="3600" dirty="0" smtClean="0"/>
          </a:p>
        </p:txBody>
      </p:sp>
      <p:sp>
        <p:nvSpPr>
          <p:cNvPr id="18" name="Text Placeholder 17"/>
          <p:cNvSpPr>
            <a:spLocks noGrp="1"/>
          </p:cNvSpPr>
          <p:nvPr>
            <p:ph type="body" sz="quarter" idx="16"/>
          </p:nvPr>
        </p:nvSpPr>
        <p:spPr/>
        <p:txBody>
          <a:bodyPr/>
          <a:lstStyle/>
          <a:p>
            <a:r>
              <a:rPr lang="en-US" smtClean="0"/>
              <a:t>20</a:t>
            </a:r>
            <a:endParaRPr lang="en-US"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04409"/>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658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sz="4000" dirty="0" smtClean="0"/>
              <a:t>Channel proteins</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6"/>
          </p:nvPr>
        </p:nvSpPr>
        <p:spPr/>
        <p:txBody>
          <a:bodyPr/>
          <a:lstStyle/>
          <a:p>
            <a:r>
              <a:rPr lang="en-US" smtClean="0"/>
              <a:t>20</a:t>
            </a:r>
            <a:endParaRPr lang="en-US" dirty="0"/>
          </a:p>
        </p:txBody>
      </p:sp>
      <p:sp>
        <p:nvSpPr>
          <p:cNvPr id="5" name="Text Placeholder 7"/>
          <p:cNvSpPr txBox="1">
            <a:spLocks/>
          </p:cNvSpPr>
          <p:nvPr/>
        </p:nvSpPr>
        <p:spPr>
          <a:xfrm>
            <a:off x="1453662" y="2852983"/>
            <a:ext cx="10269415" cy="2867880"/>
          </a:xfrm>
          <a:prstGeom prst="rect">
            <a:avLst/>
          </a:prstGeom>
        </p:spPr>
        <p:txBody>
          <a:bodyPr vert="horz" lIns="91440" tIns="45720" rIns="91440" bIns="45720" rtlCol="0" anchor="ctr">
            <a:noAutofit/>
          </a:bodyPr>
          <a:lstStyle>
            <a:lvl1pPr marL="0" indent="0" algn="l" defTabSz="914400" rtl="0" eaLnBrk="1" latinLnBrk="0" hangingPunct="1">
              <a:spcBef>
                <a:spcPts val="0"/>
              </a:spcBef>
              <a:buClr>
                <a:schemeClr val="accent1"/>
              </a:buClr>
              <a:buFont typeface="Wingdings" pitchFamily="2" charset="2"/>
              <a:buNone/>
              <a:defRPr sz="3200" kern="1200" baseline="0">
                <a:solidFill>
                  <a:schemeClr val="tx1">
                    <a:lumMod val="85000"/>
                    <a:lumOff val="15000"/>
                  </a:schemeClr>
                </a:solidFill>
                <a:latin typeface="+mn-lt"/>
                <a:ea typeface="+mn-ea"/>
                <a:cs typeface="+mn-cs"/>
              </a:defRPr>
            </a:lvl1pPr>
            <a:lvl2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2pPr>
            <a:lvl3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3pPr>
            <a:lvl4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4pPr>
            <a:lvl5pPr marL="0" indent="0" algn="l" defTabSz="914400" rtl="0" eaLnBrk="1" latinLnBrk="0" hangingPunct="1">
              <a:spcBef>
                <a:spcPts val="0"/>
              </a:spcBef>
              <a:buClr>
                <a:schemeClr val="accent1"/>
              </a:buClr>
              <a:buFont typeface="Wingdings" pitchFamily="2" charset="2"/>
              <a:buNone/>
              <a:defRPr sz="3200" kern="1200">
                <a:solidFill>
                  <a:schemeClr val="tx1">
                    <a:lumMod val="85000"/>
                    <a:lumOff val="15000"/>
                  </a:schemeClr>
                </a:solidFill>
                <a:latin typeface="+mn-lt"/>
                <a:ea typeface="+mn-ea"/>
                <a:cs typeface="+mn-cs"/>
              </a:defRPr>
            </a:lvl5pPr>
            <a:lvl6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6pPr>
            <a:lvl7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7pPr>
            <a:lvl8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8pPr>
            <a:lvl9pPr marL="0" indent="0" algn="l" defTabSz="914400" rtl="0" eaLnBrk="1" latinLnBrk="0" hangingPunct="1">
              <a:spcBef>
                <a:spcPts val="0"/>
              </a:spcBef>
              <a:buClr>
                <a:schemeClr val="accent1"/>
              </a:buClr>
              <a:buFont typeface="Wingdings" pitchFamily="2" charset="2"/>
              <a:buNone/>
              <a:defRPr sz="3200" kern="1200">
                <a:solidFill>
                  <a:schemeClr val="tx1"/>
                </a:solidFill>
                <a:latin typeface="+mn-lt"/>
                <a:ea typeface="+mn-ea"/>
                <a:cs typeface="+mn-cs"/>
              </a:defRPr>
            </a:lvl9pPr>
          </a:lstStyle>
          <a:p>
            <a:r>
              <a:rPr lang="en-US" sz="3600" dirty="0" smtClean="0"/>
              <a:t>Which model has the largest surface area? </a:t>
            </a:r>
            <a:r>
              <a:rPr lang="en-US" sz="3600" dirty="0" smtClean="0">
                <a:solidFill>
                  <a:srgbClr val="FF0000"/>
                </a:solidFill>
              </a:rPr>
              <a:t>3 cm</a:t>
            </a:r>
            <a:r>
              <a:rPr lang="en-US" sz="3600" baseline="30000" dirty="0" smtClean="0">
                <a:solidFill>
                  <a:srgbClr val="FF0000"/>
                </a:solidFill>
              </a:rPr>
              <a:t>3</a:t>
            </a:r>
          </a:p>
          <a:p>
            <a:r>
              <a:rPr lang="en-US" sz="3600" dirty="0" smtClean="0"/>
              <a:t> </a:t>
            </a:r>
          </a:p>
          <a:p>
            <a:r>
              <a:rPr lang="en-US" sz="3600" dirty="0" smtClean="0"/>
              <a:t>Which model has the largest volume?  </a:t>
            </a:r>
            <a:r>
              <a:rPr lang="en-US" sz="3600" dirty="0" smtClean="0">
                <a:solidFill>
                  <a:srgbClr val="FF0000"/>
                </a:solidFill>
              </a:rPr>
              <a:t>3 cm</a:t>
            </a:r>
            <a:r>
              <a:rPr lang="en-US" sz="3600" baseline="30000" dirty="0" smtClean="0">
                <a:solidFill>
                  <a:srgbClr val="FF0000"/>
                </a:solidFill>
              </a:rPr>
              <a:t>3</a:t>
            </a:r>
          </a:p>
          <a:p>
            <a:r>
              <a:rPr lang="en-US" sz="3600" dirty="0" smtClean="0"/>
              <a:t>Which model has the largest ratio?  </a:t>
            </a:r>
            <a:r>
              <a:rPr lang="en-US" sz="3600" b="1" dirty="0" smtClean="0">
                <a:solidFill>
                  <a:srgbClr val="FF0000"/>
                </a:solidFill>
              </a:rPr>
              <a:t>The smallest</a:t>
            </a:r>
            <a:endParaRPr lang="en-US" sz="3600" b="1" dirty="0" smtClean="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268"/>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18421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60325" y="2889250"/>
            <a:ext cx="8896660" cy="2245462"/>
          </a:xfrm>
        </p:spPr>
        <p:txBody>
          <a:bodyPr/>
          <a:lstStyle/>
          <a:p>
            <a:pPr algn="ctr"/>
            <a:r>
              <a:rPr lang="en-US" sz="4400" dirty="0"/>
              <a:t>What is happening to the surface area to volume ratio as the cell size increases?</a:t>
            </a:r>
            <a:endParaRPr lang="en-US" sz="4400" dirty="0"/>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5416" y="0"/>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1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35463" y="2889250"/>
            <a:ext cx="9834506" cy="2768507"/>
          </a:xfrm>
        </p:spPr>
        <p:txBody>
          <a:bodyPr/>
          <a:lstStyle/>
          <a:p>
            <a:r>
              <a:rPr lang="en-US" sz="4000" dirty="0" smtClean="0"/>
              <a:t>As the cell increases in size the surface Area/volume ratio decreases and it is harder for the cell to get enough food inside fast enough.</a:t>
            </a:r>
            <a:endParaRPr lang="en-US" sz="4000" dirty="0"/>
          </a:p>
        </p:txBody>
      </p:sp>
      <p:sp>
        <p:nvSpPr>
          <p:cNvPr id="18" name="Text Placeholder 17"/>
          <p:cNvSpPr>
            <a:spLocks noGrp="1"/>
          </p:cNvSpPr>
          <p:nvPr>
            <p:ph type="body" sz="quarter" idx="16"/>
          </p:nvPr>
        </p:nvSpPr>
        <p:spPr/>
        <p:txBody>
          <a:bodyPr/>
          <a:lstStyle/>
          <a:p>
            <a:r>
              <a:rPr lang="en-US" smtClean="0"/>
              <a:t>30</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4524" y="0"/>
            <a:ext cx="7010400"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05490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8427733" cy="3166966"/>
          </a:xfrm>
        </p:spPr>
        <p:txBody>
          <a:bodyPr/>
          <a:lstStyle/>
          <a:p>
            <a:r>
              <a:rPr lang="en-US" sz="4400" dirty="0"/>
              <a:t>What is the disadvantage of a large cell or small surface area/volume ratio? </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81649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328246"/>
            <a:ext cx="10045522" cy="5392616"/>
          </a:xfrm>
        </p:spPr>
        <p:txBody>
          <a:bodyPr/>
          <a:lstStyle/>
          <a:p>
            <a:r>
              <a:rPr lang="en-US" sz="3600" dirty="0"/>
              <a:t>What is the disadvantage of </a:t>
            </a:r>
            <a:r>
              <a:rPr lang="en-US" sz="3600" dirty="0" smtClean="0"/>
              <a:t>a large cell or small surface area/volume ratio? </a:t>
            </a:r>
          </a:p>
          <a:p>
            <a:r>
              <a:rPr lang="en-US" sz="3600" dirty="0"/>
              <a:t> </a:t>
            </a:r>
            <a:r>
              <a:rPr lang="en-US" sz="3600" b="1" u="sng" dirty="0" smtClean="0">
                <a:solidFill>
                  <a:srgbClr val="FF0000"/>
                </a:solidFill>
              </a:rPr>
              <a:t>If </a:t>
            </a:r>
            <a:r>
              <a:rPr lang="en-US" sz="3600" b="1" u="sng" dirty="0">
                <a:solidFill>
                  <a:srgbClr val="FF0000"/>
                </a:solidFill>
              </a:rPr>
              <a:t>the cell grows beyond a certain limit, not enough material will be able to cross the membrane fast enough to accommodate the increased cellular volume. When this happens, the cell must divide into smaller cells with favorable surface area/volume ratios, or cease to function.</a:t>
            </a:r>
            <a:endParaRPr lang="en-US" sz="3600" b="1" u="sng" dirty="0">
              <a:solidFill>
                <a:srgbClr val="FF0000"/>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Tree>
    <p:extLst>
      <p:ext uri="{BB962C8B-B14F-4D97-AF65-F5344CB8AC3E}">
        <p14:creationId xmlns:p14="http://schemas.microsoft.com/office/powerpoint/2010/main" val="3533466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1" y="773724"/>
            <a:ext cx="9435919" cy="4149972"/>
          </a:xfrm>
        </p:spPr>
        <p:txBody>
          <a:bodyPr/>
          <a:lstStyle/>
          <a:p>
            <a:r>
              <a:rPr lang="en-US" sz="4000" dirty="0"/>
              <a:t>Do larger organisms have larger cells than smaller organisms, or more cells than smaller organisms?</a:t>
            </a:r>
          </a:p>
          <a:p>
            <a:r>
              <a:rPr lang="en-US" sz="4000" dirty="0"/>
              <a:t>Explain</a:t>
            </a:r>
            <a:endParaRPr lang="en-US" sz="4000" dirty="0"/>
          </a:p>
        </p:txBody>
      </p:sp>
      <p:sp>
        <p:nvSpPr>
          <p:cNvPr id="18" name="Text Placeholder 17"/>
          <p:cNvSpPr>
            <a:spLocks noGrp="1"/>
          </p:cNvSpPr>
          <p:nvPr>
            <p:ph type="body" sz="quarter" idx="16"/>
          </p:nvPr>
        </p:nvSpPr>
        <p:spPr/>
        <p:txBody>
          <a:bodyPr/>
          <a:lstStyle/>
          <a:p>
            <a:r>
              <a:rPr lang="en-US" smtClean="0"/>
              <a:t>50</a:t>
            </a:r>
            <a:endParaRPr lang="en-US" dirty="0"/>
          </a:p>
        </p:txBody>
      </p:sp>
    </p:spTree>
    <p:extLst>
      <p:ext uri="{BB962C8B-B14F-4D97-AF65-F5344CB8AC3E}">
        <p14:creationId xmlns:p14="http://schemas.microsoft.com/office/powerpoint/2010/main" val="2448748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400" dirty="0"/>
              <a:t>Do larger organisms have larger cells than smaller organisms, or more cells than smaller organisms?</a:t>
            </a:r>
          </a:p>
          <a:p>
            <a:r>
              <a:rPr lang="en-US" sz="4400" dirty="0" smtClean="0"/>
              <a:t>Explain</a:t>
            </a:r>
          </a:p>
          <a:p>
            <a:r>
              <a:rPr lang="en-US" sz="4400" b="1" u="sng" dirty="0" smtClean="0">
                <a:solidFill>
                  <a:srgbClr val="FF0000"/>
                </a:solidFill>
              </a:rPr>
              <a:t>Same size cells, but larger organisms have more of them</a:t>
            </a:r>
            <a:endParaRPr lang="en-US" sz="4400" b="1" u="sng" dirty="0">
              <a:solidFill>
                <a:srgbClr val="FF0000"/>
              </a:solidFill>
            </a:endParaRPr>
          </a:p>
        </p:txBody>
      </p:sp>
      <p:sp>
        <p:nvSpPr>
          <p:cNvPr id="18" name="Text Placeholder 17"/>
          <p:cNvSpPr>
            <a:spLocks noGrp="1"/>
          </p:cNvSpPr>
          <p:nvPr>
            <p:ph type="body" sz="quarter" idx="16"/>
          </p:nvPr>
        </p:nvSpPr>
        <p:spPr/>
        <p:txBody>
          <a:bodyPr/>
          <a:lstStyle/>
          <a:p>
            <a:r>
              <a:rPr lang="en-US" dirty="0" smtClean="0"/>
              <a:t>50</a:t>
            </a:r>
            <a:endParaRPr lang="en-US" dirty="0"/>
          </a:p>
        </p:txBody>
      </p:sp>
    </p:spTree>
    <p:extLst>
      <p:ext uri="{BB962C8B-B14F-4D97-AF65-F5344CB8AC3E}">
        <p14:creationId xmlns:p14="http://schemas.microsoft.com/office/powerpoint/2010/main" val="57632411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z="4000" dirty="0" smtClean="0"/>
              <a:t>What form of cell transport can move materials from low to high concentration, against the concentration gradient?</a:t>
            </a:r>
            <a:endParaRPr lang="en-US" sz="4000"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Active Transport- any type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654112" y="465138"/>
            <a:ext cx="5051491" cy="4923692"/>
          </a:xfrm>
        </p:spPr>
        <p:txBody>
          <a:bodyPr/>
          <a:lstStyle/>
          <a:p>
            <a:pPr>
              <a:lnSpc>
                <a:spcPct val="150000"/>
              </a:lnSpc>
            </a:pPr>
            <a:r>
              <a:rPr lang="en-US" sz="4000" dirty="0" smtClean="0"/>
              <a:t>This indicates</a:t>
            </a:r>
          </a:p>
          <a:p>
            <a:pPr marL="514350" indent="-514350">
              <a:lnSpc>
                <a:spcPct val="150000"/>
              </a:lnSpc>
              <a:buAutoNum type="alphaLcPeriod"/>
            </a:pPr>
            <a:r>
              <a:rPr lang="en-US" sz="4000" dirty="0" smtClean="0"/>
              <a:t>Dynamic equilibrium</a:t>
            </a:r>
          </a:p>
          <a:p>
            <a:pPr marL="514350" indent="-514350">
              <a:lnSpc>
                <a:spcPct val="150000"/>
              </a:lnSpc>
              <a:buAutoNum type="alphaLcPeriod"/>
            </a:pPr>
            <a:r>
              <a:rPr lang="en-US" sz="4000" dirty="0" smtClean="0"/>
              <a:t>Isotonic solution</a:t>
            </a:r>
          </a:p>
          <a:p>
            <a:pPr marL="514350" indent="-514350">
              <a:lnSpc>
                <a:spcPct val="150000"/>
              </a:lnSpc>
              <a:buAutoNum type="alphaLcPeriod"/>
            </a:pPr>
            <a:r>
              <a:rPr lang="en-US" sz="4000" dirty="0" smtClean="0"/>
              <a:t>Diffusion</a:t>
            </a:r>
          </a:p>
          <a:p>
            <a:pPr marL="514350" indent="-514350">
              <a:lnSpc>
                <a:spcPct val="150000"/>
              </a:lnSpc>
              <a:buAutoNum type="alphaLcPeriod"/>
            </a:pPr>
            <a:r>
              <a:rPr lang="en-US" sz="4000" dirty="0" smtClean="0"/>
              <a:t>All of these</a:t>
            </a:r>
            <a:endParaRPr lang="en-US" sz="4000"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
        <p:nvSpPr>
          <p:cNvPr id="2" name="AutoShape 2"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307975" y="794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data:image/jpeg;base64,/9j/4AAQSkZJRgABAQAAAQABAAD/2wCEAAkGBxQREhUUEhQUFhUXFhcVFRgYGBQYFhQYGhcXGBwUGBcYHiggGBomHRUYITEhJiksLi4vHB8zODMsOCg5Li4BCgoKDg0OGxAQGiwkICQ0LDQsLzU0NDIsLCwsNCwsLCw3NywsLCwsLDQsNCwsLCw0LCwsLCwsLCwsLCwsLCwsLP/AABEIAKgBLAMBIgACEQEDEQH/xAAcAAEBAAIDAQEAAAAAAAAAAAAABQQGAQMHAgj/xABHEAACAQMCAwQDDQUGBgMBAAABAgMAERIEIQUTMQYiQVEyM2EHFCMkU2Nxc4GUo7PUQlJ0kbQVFkNigpJUcqGx0dOywfA0/8QAGgEBAAMBAQEAAAAAAAAAAAAAAAECBAMFBv/EACcRAQACAgICAQMEAwAAAAAAAAABAgMRBBIhMRMFIlFBYbHhgZGh/9oADAMBAAIRAxEAPwD3GlKUClKn8c4h73heQAFhZUU3szswVQSoJAyIuQDYXNBQpWpN2xsyMYX5BjWRpLrdLxaiVgUvldfe5Ui1738t6/D+OiZlUQzKSGJzCDDG3XvG98hbHLxvaxoK1KUoFKUoFKUoFKUoFKUoFKUoFKUoFKUoFKUoFKUoFKUoFKUoFKUoFKUoFKUoFKUoFKUoFdckKsQWAJU5Lf8AZNiLjyNmI+012VHWXUySSiOSBFjkCANDI7H4ON7lhMo6v5eFBmHhUJ6xR+kW9FfSOd2+k82Tf/O3ma+9Lw+KL1caJsR3QBsTe230VicjWfL6b7tL+opyNZ8vpvu0v6igqUqVydZ8vpvu0v6iueRrPl9N92l/UUFSlS+RrPl9N92l/UU5Gs+X033aX9RQVKVL5Gs+X033aX9RTkaz5fTfdpf1FBUpUvkaz5fTfdpf1FORrPl9N92l/UUFSlS+RrPl9N92l/UVhcX1Wr06B2l07AywxbaeS4M0yQg//wBG9jICfZeg2GlSjFq/l9N92l/UU5Wr+X033aX9RQVaVL5Gs+X033aX9RXzytX8vpvu0v6igrUqUIdX8vpvu0v6iueRrPl9N92l/UUFSlS+RrPl9N92l/UU5Os+X033aX9RQVKVL5Gs+X033aX9RTkaz5fTfdpf1FBUpUvkaz5fTfdpf1FfCy6iOWJZXhdZGZO5E8bAiN3BuZXv6FrW8etBUllCi7EADqSQAPtNfEOrR/QdW+hgfLyPtH867JEBFiLitQ1fAJTHHywyPHpNSoMcnLImYwmMEoRcXQnfu7C9Bt6OD0N97faOor6rURw/VjUxuDIU5rlgZPgghllN7LIDlg6WBSQd1QBHu1dvGuG6lmkeMy2Mid1ZXGUQiGQRRLGFbm2JOSkgHc3sQ2mvh5QvUgfaPMD/ALkD7RWkanhvES64FwRHiXMvda+lcAsuZUMJyn+GTtlmQcRkT8HmLwvGmoSwx+E1GbIvvrTykOTIcroknixtYX6Cg3KlaXoOD6pjGsp1CplHz/jLZO4h1IlkRkfJYmdoMUBW2N8F8dn4Kki6eETXMoiQSEkElwoyJI2O996DNpSlApSlAqdwr1mp+vH5ENUancK9Zqfrx+RDQfPH4JHReVlksiv3Wxvh3gpNxdSQAR4gmoMsGuEboOYS6ykENHZXcyEqXZs1C3QR4dD1sOm40oNeik1mGoupuH+BPwVymRuFW9gQgGOZ3J3sNh16aLVgSyHMyNEiRK5TFWzlAd1Q4hsTGzkXvYhegFbJauaCZ2fjlji5c1yUJVWzL5p1U5t3mIBxJbclSfG9U64tXNAoTSovbDXvp9JNJHs4ChTa+Jd1TO3+XLL7KmI3OoHfru0GlgbCbUQRv+68iK38ib+NZmk1kcq5Rujr0yRlZbjqLg2vXhCLbz33JJJLE9SxO7E+JO5q12N1bw6yLA7SsI5F3s4I2Yj95TYhvAZDxr1c30q2PFN+25j2z15EWtrT2SpfaT1S/wARpP6qGqYqZ2j9Uv8AEaT+qhryWg7QaJpo1CWyWRZBckAMl2Um3UZBdvEXqFLwTVct41cWdZMu9Zc5DI0hIxJYMXW24xt/PcGNhvWr6n3QuHxvgdRc3tdI5pE629Yileo86RWZ9DJh02rx1ALg5NeE3swXIllviQvdsAbbHw2u2NJwSV49TmQ0kun5K3INt5iEJK26SICbEEgkg1d4XxOLUoJIJFkQki6m9iOqnxBHkd6zKCR2a0DQRshAUZsygYd1TbYhFVBvlsoA6XuSSa9YvEeIxadDJNIkaAgFnYKtz0Fz4nyqVo+2ehlYImpjyYgKGuhYnoFzAufYP/upiJNLrmwrw3j3b7VamQtDK8UH+GqWVivg7uN8j1sCAAbb9T7i4uPYRXgPHuyOo0UhjEUskX+FKiM6svgHwBwYCwOVrnpetHFjHNvvdcXXf3M3gPb7VaaRTNK80H+Ir2Zgu93RzY5C97MSCBbbqPckNxXgHAeyGo1sgQxSxxH1kjoyKEPXDMDNjYgWvY9bV7/GtgBTlRji32f5M3Xf2vqp3E/W6X61vyJqo1O4n63S/Wt+RNWZyfXHtSYtPK69VjZh16gezepnA+NvM+pR8LxHu4Wta7ixIdu8MdwwRr37trE2eIaxII3lkNkRS7HyAF6i/wB7oTGXVJXCq7SBOU/LVLXYsrlG9IWwLHr5G0DH4FxyaRoc+Xy3ZYgAHzv7zXUZlyxB3yXHHyN/CvjiPG5+fhG0WSvKBBZua2ELupc5WwcgWsBbbc7iqc3aCMYgBrs7oNtrpqo9K3j+/KCPZv7KwdJ2jE0fw0Uio6RXdGsqmWJXCZBldWJbEFRttci9B1p2imkAki5XJKpKuSvm8TzGNSCHAUsozBIPUC1dOm7TzSzNFGYd3VVYqSFu0oKsqzZFhy12blnfdRfapw/jkZsojeNQl0UhQQgTIbKxA7oFh7d7GviXtXEoY8qcqoZiwVLWVEkfq4PdRwfbuBc7UEj+9M4WNmWMloopwFEgAEun1UmDd4lsW04N9tj0uL1tfB9VzYg2ccm7DOIERvZiLrcny8zvfc1mLY71zapHNKUoFKUoFTuFes1P14/IhqjU7hXrNT9ePyIaCjUXtP2ij0UYZwWdjjGi2yc2uTvsqjqWPTYbkgG1XnHuradhJBMQeWA8RbwR2KkA+WeNr9Lqo6kCu3Hx1yZa0tOolW8zFZmHUvujz9Tpov8AlEr/APzw3/21u/Zzjkesi5kdwQcXRrZxt1xaxI6EEEGxBBrxit99ynSvbUTG/Lk5aR+RMZlzdd+l5At/8len9Q4WHDji1PE/yz4ctrTqW/1p3aPt0unkMUMfOkX07thGp2OOWLFmsfAWHnfatxNeEa6Bo5ZY3FnWR8ulyWYsH2/eDBv9VZOBx6Z8nW8/265rzSu4b5wv3RVZ1XUQ8oMQM1fmIpJsM7qpVd/SsQPGw3rctZpEmjaOQBkcFWHmDtXhT9LWvchQPFixsFA8SSbAeN69w4HC0enhSQ3dYo1c+bKgBP8AMGr/AFHi48F46T7/AE/CMOSbxO3net9zzVK1oJIZF8DKzxvba2XLjZWPXcY+G1XuyvYo6eUTTsrut+Wqg4R3Fi923Z7Ei9gACRY9a3SuCaz35me9OlreFoxVidxD5dwouTYDr7Kl8elDwIym4M+kIPgQdVCQaxtdq01EhiLqIkPwt2A5jbWhG/ojq30BfOuzj+qjMSgOh+MaU7MvQaqEk/QAKy7IvEz+yP7rWpdNAQmwkkWKTp6tgxKn2MVCn2Ma8Wr9FcUGn1ETxSvGyOpVhmBcHxBBuCOoI3B3rznU+5nHn8Hr0Ed+jxq72v0zWRR029GtvF5FMcTFmrFmpXxKd7kupddfgp7skTmRfA4Wxf6QWx/117VWqdkuz+l4erYSq8j2zkZkBIF7KoGyqLnbr5k1s8MyvupBHsIP/auGbJF7zaHO94tbcPEvdR1zycQkR74QhFiB6d+NHaRdupLFb7+hWpMoIsQCD1B6Gvcu2nYiPXkSB+VMoxDhQwZeuMi3BYC5IsQRc+G1arpfclkLDm6pQn7XLjOZH+VnYhT03Kt9FbMHJx0x6l3x5axXUtr9zHWyTcPjMjFipeMMdyyo7Ktz4kAY3O5KknetrrE4Xw+PTxJFEuKIoVR1sB5k7knqSdybk1l159p3O2efbi1c0pUIKncT9bpfrW/ImqjU7ifrdL9a35E1B3cWaMQyGb1QRjJ19AAk9N+nlvUPiHDdJLBiJgBJnFHKdRI5Zn2wLGS826+gxI7trVZ45oPfGnmhuF5sTx3K5AZKVuVuMhv0uL1r+v7ImZmd5hm/MEgVZUjZJEhQqFjmVr46dPSZgbnbpYM2Xh+hDSSMygo2T3nfGJmljn3UvjHlJGj2sLnzub9kHBtGMcegCKBzpChtHinczxZsLWJF/H210PwGQBgs0ajmGRTyiHszySMryLIGO8psylfG98jWPouyzRpHHzkMaiMMDGSzmOJovSMh7pBU2IJ2O5vtAzJdJoZFRs0xZhGjLOy5sFMYjDI4y7twVvv4gkVmngUBUrh3WV1IyfcOiowve+6qB9la9J2LLLZp77SIw+MYmOVYVZbifmN6gWzdgAbWsBbc6kFW1c1xeuaBSlKBSlKBU7hXrNT9ePyIao1O4V6zU/Xj8iGgo116iBZFKuoZWFmVgCrA9QQdiPZXZSggDsZof+GjI6YnIpby5ZONvsq5HGFFlAAAsANgAPACvulTNpn2OL1K4x2c02rtzogzAWDAsjgXvjmhDWv4XtValImYncCHwnsnpNMweKLvi+LM0kjLfrZpGJH2VbArmsbiWqEMUkh3CIzkeYVSx/7Um0zO5kd0koXckAe0gCuVYEbbg14Nr5W1Ehl1BEkhv13CA/sRg+gg6WHXqbm5OTwLiLaKUSxHFbgyoNklTocl6FgN1bqCB4Eg+nb6VkjF33G/wzxyKzbT1XX8MEbmaOJXv62PFSX/AM6X6Sezo30711cWhheBHjRLNPpbEKAbHVQgg7X8wR9IrYVqX2iHwK/xGk/qoa8qIh1ikRLL/s6L5KP/AGL/AOKf2dD8lH/sX/xWSTXGVNQt1j8Mf+zofko/9i/+K7oYFQWRQo8gAB/0rspU6IiIKUpRLgmvL+2/uhTRzPBpMVCEq8pXJi+4KorDEBT4kG5B2sN/UDXgnbzgUmj1Mzup5MsjypJ+x8IxdkY9FYMx2PUWI8QO/GrS19XdMUVm3ln8K90jWxODKyzpfvqUjR8dvQaMKAR13BvuNr3HsnDtYk8UcsZySRFkQ2IurAMDY7jYjY1+cOHad9S4j0681ybALvb2seiKPEnYV+h+zvDve2lggJyMcSIWAsGIUAsB4Am5tXTl0x1mOq2atYnwo1O4n63S/Wt+RNVGp3E/W6X61vyJqyOLr7VzNHo9S8ZKusErIVIDBghIIJ2Bv57VDk0msYvyzMiiPUGAPIpYSY6cRiQ3bIZ++CA2QA67WFXe0+qaHSaiRCFZIZHVjaylUJBNwRa48jUDXdrpIyVWOKQqZDmrosUgRIXwVpXUKx5xW92tgTY3ssDo4lotVJDMgTUmNknWGPmx80M0UQTmsz95cxPsWYWYXHQLnakay5VVlsDMSwaMB0aWNkSO7XD8oyKpIADDr0NcQ9o5c2GKFEljRrk5tzddPpBawAGPKVvG+49tZnZvjzalyp5XqYZrIxLxmQyAxSA9GXl9drm+wtUiZquHT5u8Y1KloYUBZw7WSaclHCzJvi6HJWyte5Y3DZvFl1TaWEIsgmKfCYut0flm2RDR5jPyKi/UWrZ6VA0vW6XWlMlaUMznIAhioEQwxXmxqBnnex3ONwVG24acHFcjdrDI9Lm25t4b12UqQpSlApSlAqdwr1mp+vH5ENUancK9Zqfrx+RDQUawuKcVi0y5TOqAmwv1Y+SqN2PsArNrx/t3Oz6+UP0jCJF7EaON2I8ruzA+eI8hbRxeP8+SKb0pkv0rtvmk7daKRgBMVuQAZI5ohc9BlIgA+09SB41sYNeBmvVPc3nZ9CmRLBWkjQ/5EcqF/wBNsPPu71q53AjjxFqzuJUxZe/iYbTXGVRu1vGDpNM0igF7hIwembbAtuCVG7EA3sDXk8/FNRI2b6jUFuu0siL9ASMhQPYBXDjcLJyNzX1C2TLWnt7iDXzNEGBB3BBBHmDtavPOwfaWVphp5nMgcHlM27qygsUZurgqCQTuMTub7ejVxzYbYrzS3tatotG4eUcU7CamFyIFE0X7HfVZFG/dfmEBrC3eyufIVl9nuw0zSq+qCpGhV8A2TuwNwpKHFVBAJsWy3Gw3PplcV3nn55x/HM+P+q/FTfbQBUztH6pf4jSf1UNVKl9o/VL/ABGk/qoaxujVPdV7SS6ZIoICUaUOzSA2ZEXEYr5Mxb0uoCm1iQR5MNTIDkJJQ373Mkz/AN98r+29ez+6L2TbXJG8RAmiywDGyyK2OSE2NjdVIPsI/auPMB2N4he3vSS//NDb/dzMf+tehxbYop92ttOKaRXy9G9y3tLJqo5Ip2LyQ4HM+k6PnjlYWyBjYX8Ra++53iRwoJNgALknYAeZPgK1T3Peyp0ETGQqZpSDJjuqhb4xqSASBkxufFj4Vd7QaNp9LPEjYtJDLGrfus6Mob7Cb1iyde89fThbW/Dz3i/urNmV0sSNGDYSSFjzOu6otrKdiCWuR4Cs/sn7pQ1EywamNYmchY5Fa8bOR6DBt0JOy7kEkDra/k8kbKzI6lXRirqeqMOqn/8Ab9ehrP7OaF9Rq4IoxduYjm37CI4ZpD5AAbHxbEdSK3342KMe4/20WxUiu36Mr5ZQa5Wua81lfCRgdAB9AtX3SlAqdxP1ul+tb8iaqNTuJ+t0v1rfkTUGTr9SsUbO/oqpZtiTYDoFG5PsG5qd/bUQKqUkU3FwY2HKLSNErMLbAuGAYXBF2vjvVLXadJI3ST0GUhtyuxHUMCCp9oNxUwcHgYqc2YgBiTK5LgSGRS/e7yhySB0FyOm1B86btFA5UAOuQVlLIVUqwlYNfoBeJ+vjb94EzuGcb0URflmTIqpIYyO9hY8sB2LArzenmSN7G1KTgmmeMIbMjRpEBme8sTF1AN9yDc3r402i00w5iOSs3wgAkYI1ypLql7fsAnbrl0ubwOqbthDFlzwYcXcd8rcrGsbPIbHoOaosLnyv4Zun44sk6wqjWKzHMghSYXjjYLtv3nIvt6O1wb1i6zQ6XmAtIVeWR0XGV1LM0YZ4wVO11gBI23XaxNZei4XCsnPQk7SW+EYxqJHDyYrfEXZAfZv06VIxtJ2nRgckkQiSRG2yCKs7wLI5X0VZkP0WbwUmrwqGOCaa4YMe+5ewlbGQtKZsSA3eXmFmC9O8w6Eiqg1aczlZDPFmt12UoDfy9Yux86DIpSlApSlAqdwr1mp+vH5ENUancK9Zqfrx+RDQUa17tP2Uj1pVyzRyKMQ62N1vfFlOzC/ToRc2O5vsNKtW1qz2rOpRMb8S870vuaNf4bVZLcXEcPLYjxGTSPa+3hfr9I3zQ6RIUWONQqIoVVHQACwFd96A1fLnyZZ3edorWK+oR+1nBjrNO0anF7h4yema7gNse6d1Nt7E2ryfUcJ1MbYPptRle3dikkXra+castvt/lXuNcWrtxubk4+4r6lW+Kt/bzzsH2YlWYaidOWEB5StbMs11Lsv7ACkgC9zkbgW39EpWJxTiCaeJ5ZTiiC5O5PsAA3ZibAAbkkAVxy5bZr97e5WrWKxqGUx2qZ/ajf8NqPwv/ZWlTe6RKScNMipfYPIS5H+YKMVPsBYe2th7Kdrk1pMbJyplGWGQYOtwM42sCwFwCCoIJHgQTbJxc1K9rV1CveLTqJVP7Tf/htR+F/7Kn8d4gzRqDBMvw+mNzyrbamI47P1NrD2kdK2O1S+0Y+CX+I0n9VDWfynrP5dWq1jSKVOn1Qv4qY1YeNwRJ7Kmnjk2mKiaOR0JsrERLNfywViJT/ygH2VtRFeM8W7dss7+8lQLcjnSBpZpfapc2jTrZd7ix26C1MN8k6qr8OS8/bPl7LG9wCL/bsf5V9mvI+z3umzLKq6wRtESAXRSrx3/bIBIddxcAKQLne1j62DVsmO2OdWd7Vms6lL4n2c0upYNPp4pGAsGZFLAb93Lrbc7XtXfwvg8GmBEEUcQJBbBVXIgWu1vSNvE1nUqm1XBNQOM9s9FpHwmnAcWuqLJIy3ue8sasV6eNZ/aLUvFpdRJELyJDK6DbdljYqN/aBX5zve5JuSSxJ6sSblifEkm5NaOPg+WZ3Pp1x4+79D8E7SabWX97yq5ABK2ZXUHoSjgMB4Xt1uKrV+cOBal4tVp5IyQ4mjUW8Q7qhT6GDFft8wDX6OFVz4fitraMlOk6c1O4n63S/Wt+RNVGp3E/W6X61vyJq4ub743offGnmhuBzI3juRcDJSu48RvUPVdlC0kzq0Y5mRW6sccoliwKFsGWy+KnbEW7t6t8d5nvebkkiXlPyytiwfE4kZbXvbrtUDUjWrJMFaZlAYRgCPdOUuLCRgQH5lzurH0hiVsRA7dB2ZeJgxaF7uWIeMtheVZbx97Z7gi/S4Rrd3E48XZOQcnvxWiEaiyWJCCReo33EhO5IG4A3yrs4c2ryXm++AuZCYiLcGQetLi+AjOx2Nsts7CsPQR6yNdOirPZEjWTIqQdpA+2N/Sx3yJ2Fha5IZr9k7CMJylVBGMcDiQunngOykW2mB/wBFrjqMrScBdNNNDmhMjZLdAyoMUXAlheT0CcnuRkBviKlz6LV/AXbUOUaNy1osg7aXUo117qkcwxbHYFvAdKWhk1PvSbJZTIGIiN1DuuKd8BkJSxLizBj3Ta4IoMbT9kiFbJo2Y8zE4HuF5hMbXJtuB0tcgGw6DO4TwFoZxITFYJOgxQq782ZZcna+5GJB8ySdr2EuJdeY3N5Qyh8AeX3gZjY7jvMIj3b2ubZC/TYeA83lDmli2T2LKFbHI43AJ8Lbmxta4vUilSlKBSlKBU7hXrNT9ePyIao1O4V6zU/Xj8iGgo1K7UcTOl00kwAJUKFB6FmYIt7eGTC9VawuMcPXUwvE98XFiR1HiGHtBAI+ipjW/I8N1yc9stR8O/70oVj4XsCLINhsoA9lbJ2I4zJBqY4smaGVsChJIRj6Lpe+O4AKiwORPUVj6vshrY2xEPNA/bjaMK3txkcMp9m9vM9a2Dsf2OlSZZ9SAgjuY4wwZixFs3KnEAAmy3NyQTa1j7/Jz8SePMV1+35iWOlckX8vQxSgpXz7YVq/ujaV5NG3LBbB0kZRuSqnvG3jiDnbcnHYXtW0VwRVqWmtotH6ImNxp4EjAgEEEHcEbgjzB8a2L3P9M8mtRkvjEGaUi1hkjKsZ36ktl4+h9FegT9kdG7Fzp0DEljjkgYk3JYIQGJO5J61T4fw+OBMIY0jQEnFFCi5NybDxJPWvU5P1T5cU0iut+3CmDrbe2QKmdo/VL/EaT+qhqpUvtH6pf4jSf1UNeS0KMqXBHmCK/N3FuFvopTp5hiy7KTcLKoGzxk2yFrdOh2NiK/SldOo0ySCzqrDyYAj+RrthzTincL0vNJfnHhPCn1sgghGTNsxFysSnq7keiAL2v1NgNzX6RiTEAeQA/lXzBp1QWRQo8lAA/kK7aZs05Z3JkyTeSlKVxUcML15zxr3K0kctpp+QGJJRo+ai3uSEs6lRc9LkDoLDYej0q1b2pO6ymLTHppPZT3PItHKJpJDNKvod0IiHEgsEuSW3O5JsOgvvW7UpS1ptO5JmZ8yVO4n63S/Wt+RNVGp3E/W6X61vyJqqhx2l1bQ6TUSoQGjhkdSbAAqhIuTsBtUPW9rHjZk5Ks6cxmxkGBWNIHIV2AAa2oUd6wGJud62fXTIkbtJ6CqS2xOwG+wuT9A61K/tHSdxClhkGVTC4ETGQxqzAr8FdwwDG19yNt6DAi7SSZsDGCiyIjMX7/wutn0i4qEAsvKU7nobbkXOZ2e462pazKigwQ6hcZM2CymQBXXEYkcvwJBN/KvvS8b0shAW4zxIyikQNfmyK12UC14pDfz9rC+BwriGigzaN5CWRSWZZmYqtmC3YXZxzt+rkk3uVNoG1VzUD+9cC5mUvGFZ17yODiiozSkW7qDmLcnYVlw8cjecQoGJKyktiwW8TojBWIs/ee2x2tUipalQ9J2nhf0hIp5kkdikhxwnaAOxC2RWZdibeP7ptcoFKUoFKUoFTuFes1P14/IhqjUqPSzxvKUMRWSQOMg9x8HGltuvoX+2gq0qf8Z+Y/Ep8Z+Y/EoKFKn/ABn5j8Snxn5j8SgoUqf8Z+Y/Ep8Z+Y/EoKFKn/GfmPxKfGfmPxKChSp/xn5j8Snxn5j8SgoVL7R+qX+I0n9VDXZ8Z+Y/ErD4to9VNGFDQKRLDJe0h9VNHKV+0Jb7aC5Sp498/MfiU+M/MfiUFClT/jPzH4lPjPzH4lBQpU/4z8x+JT4z8x+JQUKVP+M/MfiU+M/MfiUFClT/AIz8x+JT4z8x+JQUKncT9bpfrW/Imrn4z8x+JXx71meSJpDEFjZmsudyTG6W36enf7KDM12lWWNo3viylTYkGx8QRuD7anNwOMlWaSVj3cyWHwuEhkQPYdFdiQFxG5HTavvtXpml0WpjRcmeCVFWxORZCALC1+tRG7JM5c/AxZR6hUWMMV07yrp0V49l3+BdiRibyEDxYhT1nAtMICshYRrCiE5EWSIlwbje/W58q7G7Pwlna7AOcioIC5EqxYbX3xGxNhvYC9QdX2SkeOQBNKBIJlWKz8nTcyOFBJFZRdgYmbZUuZG3FiWy9T2emckXiwBmZb5XkMs0cpjcWsqdxkNsrhr2FrGBmargenkla7tzN3IDLdUlxUgXHdVjAO8O8CpsRWbpeCpHLzVaS45oVS3cTmurvYWvuyg7k23AsNqg6vssz5ER6cFoo0xW6hDHLK4VSY2DLaUekhF0HcFxjsnCoXjjRJCpKIi5LsGIUAnG1kFxsAT9nSkDD/u3FkSGkAZ2d1DAB7ytNg218RI7sN795hcg2qwBXNKkKUpQKUpQKUpQKUpQKUpQKUpQKUoaCc3GoQ7IXCsrpGcri7yegFv6VzcbeIYdQa7pOJwrllLGMMc7uowy9HK57t/C/WsFezkasGRpFbIMzAqTIeaJe8GUjc5DYCwdrWNiPg9mo+Y8iySqzMXW3LPLYtkxTJD6R6hr+y1Bnz8UiRci6kWJ2INwFyJAHXby8xXWnG4GXISxnfG2S5ZWywte+VjfHrapmj7JIqIryyHGMJYYBFJiWNivdy3xy3JsfZtWTF2bjW5LyMSnLBPL7qb2QYoOhZjc3PeNydrBQk4nCtspYxfpd0F9r7XO+xB+isiKUOoZSGUgEEEEEHcEEdRUXT9l4lKnORscccjH3VV4HVBZB3R72jG+5F7kneq+j0wiRUW9lFhfr/0oO6lKUClKUClKUClKUClKUClKUClKUClKUClKUClKUClKUClKUClKUClKUClKUClKUClKUClKUClKUClKUClKUClKUClKUClKUClKUClKUClKUClKUClKUH//2Q=="/>
          <p:cNvSpPr>
            <a:spLocks noChangeAspect="1" noChangeArrowheads="1"/>
          </p:cNvSpPr>
          <p:nvPr/>
        </p:nvSpPr>
        <p:spPr bwMode="auto">
          <a:xfrm>
            <a:off x="460375" y="16034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296" name="Picture 8" descr="http://www.stepbystep.com/wp-content/uploads/2013/05/Difference-Between-Static-and-Dynamic-Equilibrium.jpg"/>
          <p:cNvPicPr>
            <a:picLocks noChangeAspect="1" noChangeArrowheads="1"/>
          </p:cNvPicPr>
          <p:nvPr/>
        </p:nvPicPr>
        <p:blipFill rotWithShape="1">
          <a:blip r:embed="rId2">
            <a:extLst>
              <a:ext uri="{28A0092B-C50C-407E-A947-70E740481C1C}">
                <a14:useLocalDpi xmlns:a14="http://schemas.microsoft.com/office/drawing/2010/main" val="0"/>
              </a:ext>
            </a:extLst>
          </a:blip>
          <a:srcRect l="7036" t="14125" r="24349" b="13122"/>
          <a:stretch/>
        </p:blipFill>
        <p:spPr bwMode="auto">
          <a:xfrm>
            <a:off x="6705603" y="1359877"/>
            <a:ext cx="5228492" cy="3118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807</Words>
  <Application>Microsoft Office PowerPoint</Application>
  <PresentationFormat>Custom</PresentationFormat>
  <Paragraphs>244</Paragraphs>
  <Slides>66</Slides>
  <Notes>0</Notes>
  <HiddenSlides>0</HiddenSlides>
  <MMClips>0</MMClips>
  <ScaleCrop>false</ScaleCrop>
  <HeadingPairs>
    <vt:vector size="4" baseType="variant">
      <vt:variant>
        <vt:lpstr>Theme</vt:lpstr>
      </vt:variant>
      <vt:variant>
        <vt:i4>2</vt:i4>
      </vt:variant>
      <vt:variant>
        <vt:lpstr>Slide Titles</vt:lpstr>
      </vt:variant>
      <vt:variant>
        <vt:i4>66</vt:i4>
      </vt:variant>
    </vt:vector>
  </HeadingPairs>
  <TitlesOfParts>
    <vt:vector size="68" baseType="lpstr">
      <vt:lpstr>Office Theme</vt:lpstr>
      <vt:lpstr>Hardcover</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PowerPoint Presentation</vt:lpstr>
      <vt:lpstr>Category 5</vt:lpstr>
      <vt:lpstr>Category 5</vt:lpstr>
      <vt:lpstr>Category 5</vt:lpstr>
      <vt:lpstr>Category 5</vt:lpstr>
      <vt:lpstr>Category 5</vt:lpstr>
      <vt:lpstr>Category 6</vt:lpstr>
      <vt:lpstr>Category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2015-01-09T22:22:02Z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